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8" r:id="rId2"/>
    <p:sldId id="270" r:id="rId3"/>
    <p:sldId id="277" r:id="rId4"/>
    <p:sldId id="281" r:id="rId5"/>
    <p:sldId id="282" r:id="rId6"/>
    <p:sldId id="283" r:id="rId7"/>
    <p:sldId id="284" r:id="rId8"/>
    <p:sldId id="272" r:id="rId9"/>
    <p:sldId id="278" r:id="rId10"/>
    <p:sldId id="279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018C9-B27F-460C-851C-FDCE2D1DA0E5}" type="datetimeFigureOut">
              <a:rPr lang="es-ES" smtClean="0"/>
              <a:pPr/>
              <a:t>02/04/2025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11163-C884-47FC-8C30-3B5D795091D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8267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018C9-B27F-460C-851C-FDCE2D1DA0E5}" type="datetimeFigureOut">
              <a:rPr lang="es-ES" smtClean="0"/>
              <a:pPr/>
              <a:t>02/04/2025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11163-C884-47FC-8C30-3B5D795091D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751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018C9-B27F-460C-851C-FDCE2D1DA0E5}" type="datetimeFigureOut">
              <a:rPr lang="es-ES" smtClean="0"/>
              <a:pPr/>
              <a:t>02/04/2025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11163-C884-47FC-8C30-3B5D795091D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6060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018C9-B27F-460C-851C-FDCE2D1DA0E5}" type="datetimeFigureOut">
              <a:rPr lang="es-ES" smtClean="0"/>
              <a:pPr/>
              <a:t>02/04/2025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11163-C884-47FC-8C30-3B5D795091D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2143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018C9-B27F-460C-851C-FDCE2D1DA0E5}" type="datetimeFigureOut">
              <a:rPr lang="es-ES" smtClean="0"/>
              <a:pPr/>
              <a:t>02/04/2025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11163-C884-47FC-8C30-3B5D795091D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3894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018C9-B27F-460C-851C-FDCE2D1DA0E5}" type="datetimeFigureOut">
              <a:rPr lang="es-ES" smtClean="0"/>
              <a:pPr/>
              <a:t>02/04/2025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11163-C884-47FC-8C30-3B5D795091D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7373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018C9-B27F-460C-851C-FDCE2D1DA0E5}" type="datetimeFigureOut">
              <a:rPr lang="es-ES" smtClean="0"/>
              <a:pPr/>
              <a:t>02/04/2025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11163-C884-47FC-8C30-3B5D795091D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9567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018C9-B27F-460C-851C-FDCE2D1DA0E5}" type="datetimeFigureOut">
              <a:rPr lang="es-ES" smtClean="0"/>
              <a:pPr/>
              <a:t>02/04/2025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11163-C884-47FC-8C30-3B5D795091D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1145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018C9-B27F-460C-851C-FDCE2D1DA0E5}" type="datetimeFigureOut">
              <a:rPr lang="es-ES" smtClean="0"/>
              <a:pPr/>
              <a:t>02/04/2025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11163-C884-47FC-8C30-3B5D795091D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6172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018C9-B27F-460C-851C-FDCE2D1DA0E5}" type="datetimeFigureOut">
              <a:rPr lang="es-ES" smtClean="0"/>
              <a:pPr/>
              <a:t>02/04/2025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11163-C884-47FC-8C30-3B5D795091D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8884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018C9-B27F-460C-851C-FDCE2D1DA0E5}" type="datetimeFigureOut">
              <a:rPr lang="es-ES" smtClean="0"/>
              <a:pPr/>
              <a:t>02/04/2025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11163-C884-47FC-8C30-3B5D795091D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6873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  <a:alpha val="50000"/>
                <a:lumMod val="10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018C9-B27F-460C-851C-FDCE2D1DA0E5}" type="datetimeFigureOut">
              <a:rPr lang="es-ES" smtClean="0"/>
              <a:pPr/>
              <a:t>02/04/2025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11163-C884-47FC-8C30-3B5D795091D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209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image" Target="../media/image15.wmf"/><Relationship Id="rId9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5.bin"/><Relationship Id="rId14" Type="http://schemas.openxmlformats.org/officeDocument/2006/relationships/oleObject" Target="../embeddings/oleObject1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ET_o2_UZzE" TargetMode="External"/><Relationship Id="rId2" Type="http://schemas.openxmlformats.org/officeDocument/2006/relationships/hyperlink" Target="https://m.youtube.com/watch?v=vRBlalHWEjc#men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Admin\Desktop\proporcion_aurea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43" y="0"/>
            <a:ext cx="8196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852936"/>
            <a:ext cx="7772400" cy="100811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E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NÚMERO ÁUREO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6000" b="1" dirty="0"/>
              <a:t>RECTÁNGULO ÁUREO</a:t>
            </a:r>
            <a:endParaRPr lang="es-ES" sz="60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467544" y="2038196"/>
            <a:ext cx="82089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dirty="0"/>
              <a:t>En un rectángulo de base </a:t>
            </a:r>
            <a:r>
              <a:rPr lang="es-ES" sz="3200" b="1" dirty="0"/>
              <a:t>1 u</a:t>
            </a:r>
            <a:r>
              <a:rPr lang="es-ES" sz="3200" dirty="0"/>
              <a:t> y de altura </a:t>
            </a:r>
            <a:r>
              <a:rPr lang="es-ES" sz="3200" b="1" dirty="0"/>
              <a:t>a&gt;1</a:t>
            </a:r>
            <a:r>
              <a:rPr lang="es-ES" sz="3200" dirty="0"/>
              <a:t>, aún sin determinar, se traza un segmento paralelo a su base para dividirlo en un cuadrado en la parte de abajo y un rectángulo en la de arriba. ¿Qué valor debe tener </a:t>
            </a:r>
            <a:r>
              <a:rPr lang="es-ES" sz="3200" b="1" i="1" dirty="0"/>
              <a:t>a</a:t>
            </a:r>
            <a:r>
              <a:rPr lang="es-ES" sz="3200" dirty="0"/>
              <a:t> para que ese rectángulo sea semejante al inicial?</a:t>
            </a:r>
            <a:endParaRPr lang="es-ES" sz="3000" dirty="0"/>
          </a:p>
        </p:txBody>
      </p:sp>
    </p:spTree>
    <p:extLst>
      <p:ext uri="{BB962C8B-B14F-4D97-AF65-F5344CB8AC3E}">
        <p14:creationId xmlns:p14="http://schemas.microsoft.com/office/powerpoint/2010/main" val="1309820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47539"/>
            <a:ext cx="3543581" cy="567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109" y="774943"/>
            <a:ext cx="3506391" cy="561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514" y="786094"/>
            <a:ext cx="3461370" cy="5579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665" y="813498"/>
            <a:ext cx="3461370" cy="5524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03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169" y="765697"/>
            <a:ext cx="1422995" cy="2293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229" y="798172"/>
            <a:ext cx="1422995" cy="227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649" y="1629792"/>
            <a:ext cx="882751" cy="1422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Flecha doblada"/>
          <p:cNvSpPr/>
          <p:nvPr/>
        </p:nvSpPr>
        <p:spPr>
          <a:xfrm rot="5400000">
            <a:off x="5968288" y="837704"/>
            <a:ext cx="504056" cy="93610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367888" y="3046417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/>
              <a:t>1</a:t>
            </a:r>
            <a:endParaRPr lang="es-ES" sz="2000" b="1" dirty="0"/>
          </a:p>
        </p:txBody>
      </p:sp>
      <p:sp>
        <p:nvSpPr>
          <p:cNvPr id="21" name="20 CuadroTexto"/>
          <p:cNvSpPr txBox="1"/>
          <p:nvPr/>
        </p:nvSpPr>
        <p:spPr>
          <a:xfrm>
            <a:off x="1431784" y="155778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/>
              <a:t>a</a:t>
            </a:r>
            <a:endParaRPr lang="es-ES" sz="2000" b="1" dirty="0"/>
          </a:p>
        </p:txBody>
      </p:sp>
      <p:sp>
        <p:nvSpPr>
          <p:cNvPr id="22" name="21 CuadroTexto"/>
          <p:cNvSpPr txBox="1"/>
          <p:nvPr/>
        </p:nvSpPr>
        <p:spPr>
          <a:xfrm>
            <a:off x="4528128" y="3058801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/>
              <a:t>1</a:t>
            </a:r>
            <a:endParaRPr lang="es-ES" sz="2000" b="1" dirty="0"/>
          </a:p>
        </p:txBody>
      </p:sp>
      <p:cxnSp>
        <p:nvCxnSpPr>
          <p:cNvPr id="17" name="16 Conector recto de flecha"/>
          <p:cNvCxnSpPr/>
          <p:nvPr/>
        </p:nvCxnSpPr>
        <p:spPr>
          <a:xfrm>
            <a:off x="3880056" y="1629792"/>
            <a:ext cx="0" cy="141662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/>
          <p:nvPr/>
        </p:nvCxnSpPr>
        <p:spPr>
          <a:xfrm>
            <a:off x="3880056" y="837704"/>
            <a:ext cx="0" cy="7920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CuadroTexto"/>
          <p:cNvSpPr txBox="1"/>
          <p:nvPr/>
        </p:nvSpPr>
        <p:spPr>
          <a:xfrm>
            <a:off x="3592024" y="206184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/>
              <a:t>1</a:t>
            </a:r>
            <a:endParaRPr lang="es-ES" sz="2000" b="1" dirty="0"/>
          </a:p>
        </p:txBody>
      </p:sp>
      <p:sp>
        <p:nvSpPr>
          <p:cNvPr id="28" name="27 CuadroTexto"/>
          <p:cNvSpPr txBox="1"/>
          <p:nvPr/>
        </p:nvSpPr>
        <p:spPr>
          <a:xfrm>
            <a:off x="3448008" y="1053728"/>
            <a:ext cx="683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/>
              <a:t>a-1</a:t>
            </a:r>
            <a:endParaRPr lang="es-ES" sz="2000" b="1" dirty="0"/>
          </a:p>
        </p:txBody>
      </p:sp>
      <p:sp>
        <p:nvSpPr>
          <p:cNvPr id="29" name="28 CuadroTexto"/>
          <p:cNvSpPr txBox="1"/>
          <p:nvPr/>
        </p:nvSpPr>
        <p:spPr>
          <a:xfrm>
            <a:off x="5824272" y="206184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/>
              <a:t>1</a:t>
            </a:r>
            <a:endParaRPr lang="es-ES" sz="2000" b="1" dirty="0"/>
          </a:p>
        </p:txBody>
      </p:sp>
      <p:sp>
        <p:nvSpPr>
          <p:cNvPr id="30" name="29 CuadroTexto"/>
          <p:cNvSpPr txBox="1"/>
          <p:nvPr/>
        </p:nvSpPr>
        <p:spPr>
          <a:xfrm>
            <a:off x="6364516" y="3058801"/>
            <a:ext cx="683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/>
              <a:t>a-1</a:t>
            </a:r>
            <a:endParaRPr lang="es-ES" sz="2000" b="1" dirty="0"/>
          </a:p>
        </p:txBody>
      </p:sp>
      <p:graphicFrame>
        <p:nvGraphicFramePr>
          <p:cNvPr id="33793" name="Object 1"/>
          <p:cNvGraphicFramePr>
            <a:graphicFrameLocks noChangeAspect="1"/>
          </p:cNvGraphicFramePr>
          <p:nvPr/>
        </p:nvGraphicFramePr>
        <p:xfrm>
          <a:off x="1835696" y="4294088"/>
          <a:ext cx="2643187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0" name="Ecuación" r:id="rId6" imgW="596880" imgH="393480" progId="Equation.3">
                  <p:embed/>
                </p:oleObj>
              </mc:Choice>
              <mc:Fallback>
                <p:oleObj name="Ecuación" r:id="rId6" imgW="5968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4294088"/>
                        <a:ext cx="2643187" cy="17272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19 Elipse"/>
          <p:cNvSpPr/>
          <p:nvPr/>
        </p:nvSpPr>
        <p:spPr>
          <a:xfrm>
            <a:off x="1259632" y="1427836"/>
            <a:ext cx="648072" cy="648072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Elipse"/>
          <p:cNvSpPr/>
          <p:nvPr/>
        </p:nvSpPr>
        <p:spPr>
          <a:xfrm>
            <a:off x="5680256" y="1917824"/>
            <a:ext cx="648072" cy="648072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Elipse"/>
          <p:cNvSpPr/>
          <p:nvPr/>
        </p:nvSpPr>
        <p:spPr>
          <a:xfrm>
            <a:off x="2209804" y="2925936"/>
            <a:ext cx="648072" cy="648072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Elipse"/>
          <p:cNvSpPr/>
          <p:nvPr/>
        </p:nvSpPr>
        <p:spPr>
          <a:xfrm>
            <a:off x="6298524" y="2952404"/>
            <a:ext cx="648072" cy="648072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2" name="31 Conector recto de flecha"/>
          <p:cNvCxnSpPr/>
          <p:nvPr/>
        </p:nvCxnSpPr>
        <p:spPr>
          <a:xfrm>
            <a:off x="2958020" y="3271908"/>
            <a:ext cx="3254428" cy="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 de flecha"/>
          <p:cNvCxnSpPr/>
          <p:nvPr/>
        </p:nvCxnSpPr>
        <p:spPr>
          <a:xfrm>
            <a:off x="1979712" y="1745672"/>
            <a:ext cx="3686476" cy="468052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5364088" y="4479503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0000FF"/>
                </a:solidFill>
              </a:rPr>
              <a:t>Ecuación 2º grado</a:t>
            </a:r>
          </a:p>
        </p:txBody>
      </p:sp>
      <p:sp>
        <p:nvSpPr>
          <p:cNvPr id="33" name="32 CuadroTexto"/>
          <p:cNvSpPr txBox="1"/>
          <p:nvPr/>
        </p:nvSpPr>
        <p:spPr>
          <a:xfrm>
            <a:off x="5364088" y="4974267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0000FF"/>
                </a:solidFill>
              </a:rPr>
              <a:t>www.calcme.com</a:t>
            </a:r>
          </a:p>
        </p:txBody>
      </p:sp>
      <p:sp>
        <p:nvSpPr>
          <p:cNvPr id="34" name="33 CuadroTexto"/>
          <p:cNvSpPr txBox="1"/>
          <p:nvPr/>
        </p:nvSpPr>
        <p:spPr>
          <a:xfrm>
            <a:off x="5364088" y="5487615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rgbClr val="0000FF"/>
                </a:solidFill>
              </a:rPr>
              <a:t>Geogebra</a:t>
            </a:r>
            <a:endParaRPr lang="es-ES" sz="2400" b="1" dirty="0">
              <a:solidFill>
                <a:srgbClr val="0000FF"/>
              </a:solidFill>
            </a:endParaRPr>
          </a:p>
        </p:txBody>
      </p:sp>
      <p:cxnSp>
        <p:nvCxnSpPr>
          <p:cNvPr id="36" name="35 Conector recto de flecha"/>
          <p:cNvCxnSpPr>
            <a:endCxn id="31" idx="1"/>
          </p:cNvCxnSpPr>
          <p:nvPr/>
        </p:nvCxnSpPr>
        <p:spPr>
          <a:xfrm flipV="1">
            <a:off x="4499992" y="4710336"/>
            <a:ext cx="864096" cy="518864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 de flecha"/>
          <p:cNvCxnSpPr/>
          <p:nvPr/>
        </p:nvCxnSpPr>
        <p:spPr>
          <a:xfrm>
            <a:off x="4499992" y="5229200"/>
            <a:ext cx="936104" cy="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recto de flecha"/>
          <p:cNvCxnSpPr>
            <a:endCxn id="34" idx="1"/>
          </p:cNvCxnSpPr>
          <p:nvPr/>
        </p:nvCxnSpPr>
        <p:spPr>
          <a:xfrm>
            <a:off x="4499992" y="5229200"/>
            <a:ext cx="864096" cy="489248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903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21" grpId="0"/>
      <p:bldP spid="22" grpId="0"/>
      <p:bldP spid="27" grpId="0"/>
      <p:bldP spid="28" grpId="0"/>
      <p:bldP spid="29" grpId="0"/>
      <p:bldP spid="30" grpId="0"/>
      <p:bldP spid="20" grpId="0" animBg="1"/>
      <p:bldP spid="23" grpId="0" animBg="1"/>
      <p:bldP spid="24" grpId="0" animBg="1"/>
      <p:bldP spid="26" grpId="0" animBg="1"/>
      <p:bldP spid="31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67544" y="476672"/>
            <a:ext cx="525658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dirty="0"/>
              <a:t>El proceso anterior se puede repetir indefinidamente con cada nuevo rectángulo que se vaya generando. </a:t>
            </a:r>
          </a:p>
          <a:p>
            <a:pPr algn="just"/>
            <a:r>
              <a:rPr lang="es-ES" sz="3200" dirty="0"/>
              <a:t>A través de los cuadrados se pueden trazar cuartos de circunferencia formando una espiral. </a:t>
            </a:r>
          </a:p>
          <a:p>
            <a:pPr algn="just"/>
            <a:r>
              <a:rPr lang="es-ES" sz="3200" dirty="0"/>
              <a:t>¿Serías capaz de reproducirla con </a:t>
            </a:r>
            <a:r>
              <a:rPr lang="es-ES" sz="3200" b="1" dirty="0" err="1">
                <a:solidFill>
                  <a:srgbClr val="0000FF"/>
                </a:solidFill>
              </a:rPr>
              <a:t>GeoGebra</a:t>
            </a:r>
            <a:r>
              <a:rPr lang="es-ES" sz="3200" dirty="0"/>
              <a:t>?</a:t>
            </a:r>
            <a:endParaRPr lang="es-ES" sz="3000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7876" y="1988840"/>
            <a:ext cx="285042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09820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67544" y="476672"/>
            <a:ext cx="8208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dirty="0"/>
              <a:t>Para empezar se recomienda seguir las indicaciones del profesor.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323528" y="1775718"/>
            <a:ext cx="4176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/>
              <a:t>Para generar los cuadrados se debe tomar el sentido como se muestra: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716016" y="1786884"/>
            <a:ext cx="4176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/>
              <a:t>Para generar los cuadrados se debe tomar el sentido como se muestra:</a:t>
            </a:r>
          </a:p>
        </p:txBody>
      </p:sp>
      <p:grpSp>
        <p:nvGrpSpPr>
          <p:cNvPr id="7" name="6 Grupo"/>
          <p:cNvGrpSpPr>
            <a:grpSpLocks noChangeAspect="1"/>
          </p:cNvGrpSpPr>
          <p:nvPr/>
        </p:nvGrpSpPr>
        <p:grpSpPr>
          <a:xfrm>
            <a:off x="1248190" y="2767696"/>
            <a:ext cx="2582282" cy="3829656"/>
            <a:chOff x="2886075" y="928688"/>
            <a:chExt cx="3371850" cy="5000625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86075" y="928688"/>
              <a:ext cx="3371850" cy="5000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" name="8 Conector recto de flecha"/>
            <p:cNvCxnSpPr/>
            <p:nvPr/>
          </p:nvCxnSpPr>
          <p:spPr>
            <a:xfrm>
              <a:off x="3247720" y="5661248"/>
              <a:ext cx="2592288" cy="0"/>
            </a:xfrm>
            <a:prstGeom prst="straightConnector1">
              <a:avLst/>
            </a:prstGeom>
            <a:ln w="762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9 Conector recto de flecha"/>
            <p:cNvCxnSpPr/>
            <p:nvPr/>
          </p:nvCxnSpPr>
          <p:spPr>
            <a:xfrm flipV="1">
              <a:off x="5954220" y="1312632"/>
              <a:ext cx="0" cy="1584176"/>
            </a:xfrm>
            <a:prstGeom prst="straightConnector1">
              <a:avLst/>
            </a:prstGeom>
            <a:ln w="762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10 Conector recto de flecha"/>
            <p:cNvCxnSpPr/>
            <p:nvPr/>
          </p:nvCxnSpPr>
          <p:spPr>
            <a:xfrm flipH="1">
              <a:off x="3246052" y="1182684"/>
              <a:ext cx="936104" cy="0"/>
            </a:xfrm>
            <a:prstGeom prst="straightConnector1">
              <a:avLst/>
            </a:prstGeom>
            <a:ln w="762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 de flecha"/>
            <p:cNvCxnSpPr/>
            <p:nvPr/>
          </p:nvCxnSpPr>
          <p:spPr>
            <a:xfrm>
              <a:off x="3103704" y="2329128"/>
              <a:ext cx="0" cy="581748"/>
            </a:xfrm>
            <a:prstGeom prst="straightConnector1">
              <a:avLst/>
            </a:prstGeom>
            <a:ln w="762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12 Grupo"/>
          <p:cNvGrpSpPr>
            <a:grpSpLocks noChangeAspect="1"/>
          </p:cNvGrpSpPr>
          <p:nvPr/>
        </p:nvGrpSpPr>
        <p:grpSpPr>
          <a:xfrm>
            <a:off x="5691304" y="2749084"/>
            <a:ext cx="2553104" cy="3815067"/>
            <a:chOff x="5054674" y="910077"/>
            <a:chExt cx="3333750" cy="4981575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54674" y="910077"/>
              <a:ext cx="3333750" cy="4981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" name="14 Conector recto de flecha"/>
            <p:cNvCxnSpPr/>
            <p:nvPr/>
          </p:nvCxnSpPr>
          <p:spPr>
            <a:xfrm>
              <a:off x="5309525" y="2996952"/>
              <a:ext cx="0" cy="2520280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 de flecha"/>
            <p:cNvCxnSpPr/>
            <p:nvPr/>
          </p:nvCxnSpPr>
          <p:spPr>
            <a:xfrm flipV="1">
              <a:off x="6461653" y="1340768"/>
              <a:ext cx="0" cy="864096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 de flecha"/>
            <p:cNvCxnSpPr/>
            <p:nvPr/>
          </p:nvCxnSpPr>
          <p:spPr>
            <a:xfrm>
              <a:off x="6461653" y="2982884"/>
              <a:ext cx="1512168" cy="0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 de flecha"/>
            <p:cNvCxnSpPr/>
            <p:nvPr/>
          </p:nvCxnSpPr>
          <p:spPr>
            <a:xfrm flipH="1">
              <a:off x="5439473" y="2204864"/>
              <a:ext cx="504056" cy="0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9820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23528" y="188640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dirty="0"/>
              <a:t>Genera un pentágono regular a través de la base del triángulo anterior. ¿Qué observas? ¿Qué relación de proporcionalidad observas?</a:t>
            </a:r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628800"/>
            <a:ext cx="2001136" cy="1871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V="1">
            <a:off x="5724129" y="1671004"/>
            <a:ext cx="1920881" cy="1871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4856512"/>
            <a:ext cx="1820383" cy="1740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2279" y="4795846"/>
            <a:ext cx="1956065" cy="1873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adroTexto"/>
          <p:cNvSpPr txBox="1"/>
          <p:nvPr/>
        </p:nvSpPr>
        <p:spPr>
          <a:xfrm>
            <a:off x="323528" y="3863950"/>
            <a:ext cx="8208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dirty="0"/>
              <a:t>Ahora realiza y responde a lo mismo pero con un decágono regular.</a:t>
            </a:r>
          </a:p>
        </p:txBody>
      </p:sp>
    </p:spTree>
    <p:extLst>
      <p:ext uri="{BB962C8B-B14F-4D97-AF65-F5344CB8AC3E}">
        <p14:creationId xmlns:p14="http://schemas.microsoft.com/office/powerpoint/2010/main" val="1309820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6000" b="1" dirty="0"/>
              <a:t>SUCESIÓN DE FIBONACCI</a:t>
            </a:r>
            <a:endParaRPr lang="es-ES" sz="60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467544" y="1412776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dirty="0"/>
              <a:t>Sigue la siguiente sucesión de números donde los dos primeros valen 1 y el resto se obtienen sumando los dos inmediatamente anteriores.</a:t>
            </a:r>
            <a:endParaRPr lang="es-ES" sz="3000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611556" y="3100364"/>
          <a:ext cx="7920888" cy="640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60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86864">
                <a:tc>
                  <a:txBody>
                    <a:bodyPr/>
                    <a:lstStyle/>
                    <a:p>
                      <a:pPr algn="ctr"/>
                      <a:endParaRPr lang="es-ES" sz="36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3600" b="1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s-ES" sz="3600" b="1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s-ES" sz="3600" b="1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s-ES" sz="3600" b="1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s-ES" sz="3600" b="1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s-ES" sz="3600" b="1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s-ES" sz="3600" b="1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s-ES" sz="3600" b="1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s-ES" sz="3600" b="1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s-ES" sz="3600" b="1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s-ES" sz="3600" b="1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8" name="7 Grupo"/>
          <p:cNvGrpSpPr/>
          <p:nvPr/>
        </p:nvGrpSpPr>
        <p:grpSpPr>
          <a:xfrm>
            <a:off x="669500" y="3039156"/>
            <a:ext cx="1568440" cy="1037916"/>
            <a:chOff x="655432" y="4897296"/>
            <a:chExt cx="1568440" cy="1037916"/>
          </a:xfrm>
        </p:grpSpPr>
        <p:sp>
          <p:nvSpPr>
            <p:cNvPr id="5" name="4 Elipse"/>
            <p:cNvSpPr/>
            <p:nvPr/>
          </p:nvSpPr>
          <p:spPr>
            <a:xfrm>
              <a:off x="655432" y="4897296"/>
              <a:ext cx="1224136" cy="792088"/>
            </a:xfrm>
            <a:prstGeom prst="ellipse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1057676" y="4955236"/>
              <a:ext cx="36004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3600" b="1" dirty="0">
                  <a:solidFill>
                    <a:srgbClr val="FFFF00"/>
                  </a:solidFill>
                </a:rPr>
                <a:t>+</a:t>
              </a:r>
            </a:p>
          </p:txBody>
        </p:sp>
        <p:sp>
          <p:nvSpPr>
            <p:cNvPr id="7" name="6 Flecha curvada hacia arriba"/>
            <p:cNvSpPr/>
            <p:nvPr/>
          </p:nvSpPr>
          <p:spPr>
            <a:xfrm>
              <a:off x="1287768" y="5719188"/>
              <a:ext cx="936104" cy="216024"/>
            </a:xfrm>
            <a:prstGeom prst="curvedUp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583424" y="3097096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FF00"/>
                </a:solidFill>
              </a:rPr>
              <a:t>1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245564" y="3097096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FF00"/>
                </a:solidFill>
              </a:rPr>
              <a:t>1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1907704" y="3097096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FF00"/>
                </a:solidFill>
              </a:rPr>
              <a:t>2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2569844" y="3095428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FF00"/>
                </a:solidFill>
              </a:rPr>
              <a:t>3</a:t>
            </a:r>
            <a:endParaRPr lang="es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231984" y="3097096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FF00"/>
                </a:solidFill>
              </a:rPr>
              <a:t>5</a:t>
            </a:r>
            <a:endParaRPr lang="es-ES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895792" y="3100505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FF00"/>
                </a:solidFill>
              </a:rPr>
              <a:t>8</a:t>
            </a:r>
            <a:endParaRPr lang="es-E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543864" y="3097096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FF00"/>
                </a:solidFill>
              </a:rPr>
              <a:t>13</a:t>
            </a:r>
            <a:endParaRPr lang="es-E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5191936" y="3098764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FF00"/>
                </a:solidFill>
              </a:rPr>
              <a:t>21</a:t>
            </a:r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5855744" y="3101449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FF00"/>
                </a:solidFill>
              </a:rPr>
              <a:t>34</a:t>
            </a: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6517884" y="3097096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FF00"/>
                </a:solidFill>
              </a:rPr>
              <a:t>55</a:t>
            </a:r>
            <a:endParaRPr lang="es-ES" dirty="0"/>
          </a:p>
        </p:txBody>
      </p:sp>
      <p:sp>
        <p:nvSpPr>
          <p:cNvPr id="20" name="19 CuadroTexto"/>
          <p:cNvSpPr txBox="1"/>
          <p:nvPr/>
        </p:nvSpPr>
        <p:spPr>
          <a:xfrm>
            <a:off x="7180024" y="3097096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FF00"/>
                </a:solidFill>
              </a:rPr>
              <a:t>89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7826428" y="3098837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FF00"/>
                </a:solidFill>
              </a:rPr>
              <a:t>…</a:t>
            </a:r>
            <a:endParaRPr lang="es-ES" dirty="0"/>
          </a:p>
        </p:txBody>
      </p:sp>
      <p:grpSp>
        <p:nvGrpSpPr>
          <p:cNvPr id="30" name="29 Grupo"/>
          <p:cNvGrpSpPr/>
          <p:nvPr/>
        </p:nvGrpSpPr>
        <p:grpSpPr>
          <a:xfrm>
            <a:off x="1333308" y="3037488"/>
            <a:ext cx="1568440" cy="1037916"/>
            <a:chOff x="655432" y="4897296"/>
            <a:chExt cx="1568440" cy="1037916"/>
          </a:xfrm>
        </p:grpSpPr>
        <p:sp>
          <p:nvSpPr>
            <p:cNvPr id="31" name="30 Elipse"/>
            <p:cNvSpPr/>
            <p:nvPr/>
          </p:nvSpPr>
          <p:spPr>
            <a:xfrm>
              <a:off x="655432" y="4897296"/>
              <a:ext cx="1224136" cy="792088"/>
            </a:xfrm>
            <a:prstGeom prst="ellipse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31 CuadroTexto"/>
            <p:cNvSpPr txBox="1"/>
            <p:nvPr/>
          </p:nvSpPr>
          <p:spPr>
            <a:xfrm>
              <a:off x="1057676" y="4955236"/>
              <a:ext cx="36004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3600" b="1" dirty="0">
                  <a:solidFill>
                    <a:srgbClr val="FFFF00"/>
                  </a:solidFill>
                </a:rPr>
                <a:t>+</a:t>
              </a:r>
            </a:p>
          </p:txBody>
        </p:sp>
        <p:sp>
          <p:nvSpPr>
            <p:cNvPr id="33" name="32 Flecha curvada hacia arriba"/>
            <p:cNvSpPr/>
            <p:nvPr/>
          </p:nvSpPr>
          <p:spPr>
            <a:xfrm>
              <a:off x="1287768" y="5719188"/>
              <a:ext cx="936104" cy="216024"/>
            </a:xfrm>
            <a:prstGeom prst="curvedUp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62" name="61 Grupo"/>
          <p:cNvGrpSpPr/>
          <p:nvPr/>
        </p:nvGrpSpPr>
        <p:grpSpPr>
          <a:xfrm>
            <a:off x="1995448" y="3039156"/>
            <a:ext cx="1568440" cy="1037916"/>
            <a:chOff x="655432" y="4897296"/>
            <a:chExt cx="1568440" cy="1037916"/>
          </a:xfrm>
        </p:grpSpPr>
        <p:sp>
          <p:nvSpPr>
            <p:cNvPr id="63" name="62 Elipse"/>
            <p:cNvSpPr/>
            <p:nvPr/>
          </p:nvSpPr>
          <p:spPr>
            <a:xfrm>
              <a:off x="655432" y="4897296"/>
              <a:ext cx="1224136" cy="792088"/>
            </a:xfrm>
            <a:prstGeom prst="ellipse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4" name="63 CuadroTexto"/>
            <p:cNvSpPr txBox="1"/>
            <p:nvPr/>
          </p:nvSpPr>
          <p:spPr>
            <a:xfrm>
              <a:off x="1057676" y="4955236"/>
              <a:ext cx="36004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3600" b="1" dirty="0">
                  <a:solidFill>
                    <a:srgbClr val="FFFF00"/>
                  </a:solidFill>
                </a:rPr>
                <a:t>+</a:t>
              </a:r>
            </a:p>
          </p:txBody>
        </p:sp>
        <p:sp>
          <p:nvSpPr>
            <p:cNvPr id="65" name="64 Flecha curvada hacia arriba"/>
            <p:cNvSpPr/>
            <p:nvPr/>
          </p:nvSpPr>
          <p:spPr>
            <a:xfrm>
              <a:off x="1287768" y="5719188"/>
              <a:ext cx="936104" cy="216024"/>
            </a:xfrm>
            <a:prstGeom prst="curvedUp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66" name="65 Grupo"/>
          <p:cNvGrpSpPr/>
          <p:nvPr/>
        </p:nvGrpSpPr>
        <p:grpSpPr>
          <a:xfrm>
            <a:off x="2657588" y="3039156"/>
            <a:ext cx="1568440" cy="1037916"/>
            <a:chOff x="655432" y="4897296"/>
            <a:chExt cx="1568440" cy="1037916"/>
          </a:xfrm>
        </p:grpSpPr>
        <p:sp>
          <p:nvSpPr>
            <p:cNvPr id="67" name="66 Elipse"/>
            <p:cNvSpPr/>
            <p:nvPr/>
          </p:nvSpPr>
          <p:spPr>
            <a:xfrm>
              <a:off x="655432" y="4897296"/>
              <a:ext cx="1224136" cy="792088"/>
            </a:xfrm>
            <a:prstGeom prst="ellipse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8" name="67 CuadroTexto"/>
            <p:cNvSpPr txBox="1"/>
            <p:nvPr/>
          </p:nvSpPr>
          <p:spPr>
            <a:xfrm>
              <a:off x="1057676" y="4955236"/>
              <a:ext cx="36004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3600" b="1" dirty="0">
                  <a:solidFill>
                    <a:srgbClr val="FFFF00"/>
                  </a:solidFill>
                </a:rPr>
                <a:t>+</a:t>
              </a:r>
            </a:p>
          </p:txBody>
        </p:sp>
        <p:sp>
          <p:nvSpPr>
            <p:cNvPr id="69" name="68 Flecha curvada hacia arriba"/>
            <p:cNvSpPr/>
            <p:nvPr/>
          </p:nvSpPr>
          <p:spPr>
            <a:xfrm>
              <a:off x="1287768" y="5719188"/>
              <a:ext cx="936104" cy="216024"/>
            </a:xfrm>
            <a:prstGeom prst="curvedUp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70" name="69 Grupo"/>
          <p:cNvGrpSpPr/>
          <p:nvPr/>
        </p:nvGrpSpPr>
        <p:grpSpPr>
          <a:xfrm>
            <a:off x="3319728" y="3039156"/>
            <a:ext cx="1568440" cy="1037916"/>
            <a:chOff x="655432" y="4897296"/>
            <a:chExt cx="1568440" cy="1037916"/>
          </a:xfrm>
        </p:grpSpPr>
        <p:sp>
          <p:nvSpPr>
            <p:cNvPr id="71" name="70 Elipse"/>
            <p:cNvSpPr/>
            <p:nvPr/>
          </p:nvSpPr>
          <p:spPr>
            <a:xfrm>
              <a:off x="655432" y="4897296"/>
              <a:ext cx="1224136" cy="792088"/>
            </a:xfrm>
            <a:prstGeom prst="ellipse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2" name="71 CuadroTexto"/>
            <p:cNvSpPr txBox="1"/>
            <p:nvPr/>
          </p:nvSpPr>
          <p:spPr>
            <a:xfrm>
              <a:off x="1057676" y="4955236"/>
              <a:ext cx="36004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3600" b="1" dirty="0">
                  <a:solidFill>
                    <a:srgbClr val="FFFF00"/>
                  </a:solidFill>
                </a:rPr>
                <a:t>+</a:t>
              </a:r>
            </a:p>
          </p:txBody>
        </p:sp>
        <p:sp>
          <p:nvSpPr>
            <p:cNvPr id="73" name="72 Flecha curvada hacia arriba"/>
            <p:cNvSpPr/>
            <p:nvPr/>
          </p:nvSpPr>
          <p:spPr>
            <a:xfrm>
              <a:off x="1287768" y="5719188"/>
              <a:ext cx="936104" cy="216024"/>
            </a:xfrm>
            <a:prstGeom prst="curvedUp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73 Grupo"/>
          <p:cNvGrpSpPr/>
          <p:nvPr/>
        </p:nvGrpSpPr>
        <p:grpSpPr>
          <a:xfrm>
            <a:off x="3983536" y="3039156"/>
            <a:ext cx="1568440" cy="1037916"/>
            <a:chOff x="655432" y="4897296"/>
            <a:chExt cx="1568440" cy="1037916"/>
          </a:xfrm>
        </p:grpSpPr>
        <p:sp>
          <p:nvSpPr>
            <p:cNvPr id="75" name="74 Elipse"/>
            <p:cNvSpPr/>
            <p:nvPr/>
          </p:nvSpPr>
          <p:spPr>
            <a:xfrm>
              <a:off x="655432" y="4897296"/>
              <a:ext cx="1224136" cy="792088"/>
            </a:xfrm>
            <a:prstGeom prst="ellipse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6" name="75 CuadroTexto"/>
            <p:cNvSpPr txBox="1"/>
            <p:nvPr/>
          </p:nvSpPr>
          <p:spPr>
            <a:xfrm>
              <a:off x="1057676" y="4955236"/>
              <a:ext cx="36004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3600" b="1" dirty="0">
                  <a:solidFill>
                    <a:srgbClr val="FFFF00"/>
                  </a:solidFill>
                </a:rPr>
                <a:t>+</a:t>
              </a:r>
            </a:p>
          </p:txBody>
        </p:sp>
        <p:sp>
          <p:nvSpPr>
            <p:cNvPr id="77" name="76 Flecha curvada hacia arriba"/>
            <p:cNvSpPr/>
            <p:nvPr/>
          </p:nvSpPr>
          <p:spPr>
            <a:xfrm>
              <a:off x="1287768" y="5719188"/>
              <a:ext cx="936104" cy="216024"/>
            </a:xfrm>
            <a:prstGeom prst="curvedUp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78" name="77 Grupo"/>
          <p:cNvGrpSpPr/>
          <p:nvPr/>
        </p:nvGrpSpPr>
        <p:grpSpPr>
          <a:xfrm>
            <a:off x="4631608" y="3039156"/>
            <a:ext cx="1568440" cy="1037916"/>
            <a:chOff x="655432" y="4897296"/>
            <a:chExt cx="1568440" cy="1037916"/>
          </a:xfrm>
        </p:grpSpPr>
        <p:sp>
          <p:nvSpPr>
            <p:cNvPr id="79" name="78 Elipse"/>
            <p:cNvSpPr/>
            <p:nvPr/>
          </p:nvSpPr>
          <p:spPr>
            <a:xfrm>
              <a:off x="655432" y="4897296"/>
              <a:ext cx="1224136" cy="792088"/>
            </a:xfrm>
            <a:prstGeom prst="ellipse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0" name="79 CuadroTexto"/>
            <p:cNvSpPr txBox="1"/>
            <p:nvPr/>
          </p:nvSpPr>
          <p:spPr>
            <a:xfrm>
              <a:off x="1057676" y="4955236"/>
              <a:ext cx="36004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3600" b="1" dirty="0">
                  <a:solidFill>
                    <a:srgbClr val="FFFF00"/>
                  </a:solidFill>
                </a:rPr>
                <a:t>+</a:t>
              </a:r>
            </a:p>
          </p:txBody>
        </p:sp>
        <p:sp>
          <p:nvSpPr>
            <p:cNvPr id="81" name="80 Flecha curvada hacia arriba"/>
            <p:cNvSpPr/>
            <p:nvPr/>
          </p:nvSpPr>
          <p:spPr>
            <a:xfrm>
              <a:off x="1287768" y="5719188"/>
              <a:ext cx="936104" cy="216024"/>
            </a:xfrm>
            <a:prstGeom prst="curvedUp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82" name="81 Grupo"/>
          <p:cNvGrpSpPr/>
          <p:nvPr/>
        </p:nvGrpSpPr>
        <p:grpSpPr>
          <a:xfrm>
            <a:off x="5293748" y="3039156"/>
            <a:ext cx="1568440" cy="1037916"/>
            <a:chOff x="655432" y="4897296"/>
            <a:chExt cx="1568440" cy="1037916"/>
          </a:xfrm>
        </p:grpSpPr>
        <p:sp>
          <p:nvSpPr>
            <p:cNvPr id="83" name="82 Elipse"/>
            <p:cNvSpPr/>
            <p:nvPr/>
          </p:nvSpPr>
          <p:spPr>
            <a:xfrm>
              <a:off x="655432" y="4897296"/>
              <a:ext cx="1224136" cy="792088"/>
            </a:xfrm>
            <a:prstGeom prst="ellipse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4" name="83 CuadroTexto"/>
            <p:cNvSpPr txBox="1"/>
            <p:nvPr/>
          </p:nvSpPr>
          <p:spPr>
            <a:xfrm>
              <a:off x="1057676" y="4955236"/>
              <a:ext cx="36004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3600" b="1" dirty="0">
                  <a:solidFill>
                    <a:srgbClr val="FFFF00"/>
                  </a:solidFill>
                </a:rPr>
                <a:t>+</a:t>
              </a:r>
            </a:p>
          </p:txBody>
        </p:sp>
        <p:sp>
          <p:nvSpPr>
            <p:cNvPr id="85" name="84 Flecha curvada hacia arriba"/>
            <p:cNvSpPr/>
            <p:nvPr/>
          </p:nvSpPr>
          <p:spPr>
            <a:xfrm>
              <a:off x="1287768" y="5719188"/>
              <a:ext cx="936104" cy="216024"/>
            </a:xfrm>
            <a:prstGeom prst="curvedUp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86" name="85 Grupo"/>
          <p:cNvGrpSpPr/>
          <p:nvPr/>
        </p:nvGrpSpPr>
        <p:grpSpPr>
          <a:xfrm>
            <a:off x="5955888" y="3039156"/>
            <a:ext cx="1568440" cy="1037916"/>
            <a:chOff x="655432" y="4897296"/>
            <a:chExt cx="1568440" cy="1037916"/>
          </a:xfrm>
        </p:grpSpPr>
        <p:sp>
          <p:nvSpPr>
            <p:cNvPr id="87" name="86 Elipse"/>
            <p:cNvSpPr/>
            <p:nvPr/>
          </p:nvSpPr>
          <p:spPr>
            <a:xfrm>
              <a:off x="655432" y="4897296"/>
              <a:ext cx="1224136" cy="792088"/>
            </a:xfrm>
            <a:prstGeom prst="ellipse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8" name="87 CuadroTexto"/>
            <p:cNvSpPr txBox="1"/>
            <p:nvPr/>
          </p:nvSpPr>
          <p:spPr>
            <a:xfrm>
              <a:off x="1057676" y="4955236"/>
              <a:ext cx="36004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3600" b="1" dirty="0">
                  <a:solidFill>
                    <a:srgbClr val="FFFF00"/>
                  </a:solidFill>
                </a:rPr>
                <a:t>+</a:t>
              </a:r>
            </a:p>
          </p:txBody>
        </p:sp>
        <p:sp>
          <p:nvSpPr>
            <p:cNvPr id="89" name="88 Flecha curvada hacia arriba"/>
            <p:cNvSpPr/>
            <p:nvPr/>
          </p:nvSpPr>
          <p:spPr>
            <a:xfrm>
              <a:off x="1287768" y="5719188"/>
              <a:ext cx="936104" cy="216024"/>
            </a:xfrm>
            <a:prstGeom prst="curvedUp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94" name="93 Tabla"/>
          <p:cNvGraphicFramePr>
            <a:graphicFrameLocks noGrp="1"/>
          </p:cNvGraphicFramePr>
          <p:nvPr/>
        </p:nvGraphicFramePr>
        <p:xfrm>
          <a:off x="609888" y="5186996"/>
          <a:ext cx="7920888" cy="640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60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6007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86864">
                <a:tc>
                  <a:txBody>
                    <a:bodyPr/>
                    <a:lstStyle/>
                    <a:p>
                      <a:pPr algn="ctr"/>
                      <a:r>
                        <a:rPr lang="es-ES" sz="3600" b="1" dirty="0">
                          <a:solidFill>
                            <a:srgbClr val="FFFF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36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36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36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36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36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36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36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36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36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36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3" name="142 CuadroTexto"/>
          <p:cNvSpPr txBox="1"/>
          <p:nvPr/>
        </p:nvSpPr>
        <p:spPr>
          <a:xfrm>
            <a:off x="467544" y="4049384"/>
            <a:ext cx="8208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dirty="0"/>
              <a:t>Con los números que acabas de obtener, divide sucesivamente cada número entre su anterior.</a:t>
            </a:r>
            <a:endParaRPr lang="es-ES" sz="3000" dirty="0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123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123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56" name="155 CuadroTexto"/>
          <p:cNvSpPr txBox="1"/>
          <p:nvPr/>
        </p:nvSpPr>
        <p:spPr>
          <a:xfrm>
            <a:off x="885524" y="6125234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1</a:t>
            </a:r>
          </a:p>
        </p:txBody>
      </p:sp>
      <p:grpSp>
        <p:nvGrpSpPr>
          <p:cNvPr id="182" name="181 Grupo"/>
          <p:cNvGrpSpPr/>
          <p:nvPr/>
        </p:nvGrpSpPr>
        <p:grpSpPr>
          <a:xfrm>
            <a:off x="971600" y="5835068"/>
            <a:ext cx="611560" cy="360040"/>
            <a:chOff x="2281812" y="6093296"/>
            <a:chExt cx="611560" cy="360040"/>
          </a:xfrm>
        </p:grpSpPr>
        <p:sp>
          <p:nvSpPr>
            <p:cNvPr id="180" name="179 Flecha curvada hacia arriba"/>
            <p:cNvSpPr/>
            <p:nvPr/>
          </p:nvSpPr>
          <p:spPr>
            <a:xfrm flipH="1">
              <a:off x="2281812" y="6123100"/>
              <a:ext cx="611560" cy="279648"/>
            </a:xfrm>
            <a:prstGeom prst="curvedUp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graphicFrame>
          <p:nvGraphicFramePr>
            <p:cNvPr id="181" name="Object 6"/>
            <p:cNvGraphicFramePr>
              <a:graphicFrameLocks noChangeAspect="1"/>
            </p:cNvGraphicFramePr>
            <p:nvPr/>
          </p:nvGraphicFramePr>
          <p:xfrm>
            <a:off x="2419120" y="6093296"/>
            <a:ext cx="360040" cy="3600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11" name="Ecuación" r:id="rId3" imgW="126720" imgH="126720" progId="Equation.3">
                    <p:embed/>
                  </p:oleObj>
                </mc:Choice>
                <mc:Fallback>
                  <p:oleObj name="Ecuación" r:id="rId3" imgW="126720" imgH="126720" progId="Equation.3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9120" y="6093296"/>
                          <a:ext cx="360040" cy="3600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3" name="182 CuadroTexto"/>
          <p:cNvSpPr txBox="1"/>
          <p:nvPr/>
        </p:nvSpPr>
        <p:spPr>
          <a:xfrm>
            <a:off x="1547664" y="6125234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2</a:t>
            </a:r>
          </a:p>
        </p:txBody>
      </p:sp>
      <p:grpSp>
        <p:nvGrpSpPr>
          <p:cNvPr id="184" name="183 Grupo"/>
          <p:cNvGrpSpPr/>
          <p:nvPr/>
        </p:nvGrpSpPr>
        <p:grpSpPr>
          <a:xfrm>
            <a:off x="1633740" y="5835068"/>
            <a:ext cx="611560" cy="360040"/>
            <a:chOff x="2281812" y="6093296"/>
            <a:chExt cx="611560" cy="360040"/>
          </a:xfrm>
        </p:grpSpPr>
        <p:sp>
          <p:nvSpPr>
            <p:cNvPr id="185" name="184 Flecha curvada hacia arriba"/>
            <p:cNvSpPr/>
            <p:nvPr/>
          </p:nvSpPr>
          <p:spPr>
            <a:xfrm flipH="1">
              <a:off x="2281812" y="6123100"/>
              <a:ext cx="611560" cy="279648"/>
            </a:xfrm>
            <a:prstGeom prst="curvedUp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graphicFrame>
          <p:nvGraphicFramePr>
            <p:cNvPr id="186" name="Object 6"/>
            <p:cNvGraphicFramePr>
              <a:graphicFrameLocks noChangeAspect="1"/>
            </p:cNvGraphicFramePr>
            <p:nvPr/>
          </p:nvGraphicFramePr>
          <p:xfrm>
            <a:off x="2419120" y="6093296"/>
            <a:ext cx="360040" cy="3600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12" name="Ecuación" r:id="rId5" imgW="126720" imgH="126720" progId="Equation.3">
                    <p:embed/>
                  </p:oleObj>
                </mc:Choice>
                <mc:Fallback>
                  <p:oleObj name="Ecuación" r:id="rId5" imgW="126720" imgH="126720" progId="Equation.3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9120" y="6093296"/>
                          <a:ext cx="360040" cy="3600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7" name="186 CuadroTexto"/>
          <p:cNvSpPr txBox="1"/>
          <p:nvPr/>
        </p:nvSpPr>
        <p:spPr>
          <a:xfrm>
            <a:off x="2195736" y="6125234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1.5</a:t>
            </a:r>
          </a:p>
        </p:txBody>
      </p:sp>
      <p:grpSp>
        <p:nvGrpSpPr>
          <p:cNvPr id="188" name="187 Grupo"/>
          <p:cNvGrpSpPr/>
          <p:nvPr/>
        </p:nvGrpSpPr>
        <p:grpSpPr>
          <a:xfrm>
            <a:off x="2281812" y="5835068"/>
            <a:ext cx="611560" cy="360040"/>
            <a:chOff x="2281812" y="6093296"/>
            <a:chExt cx="611560" cy="360040"/>
          </a:xfrm>
        </p:grpSpPr>
        <p:sp>
          <p:nvSpPr>
            <p:cNvPr id="189" name="188 Flecha curvada hacia arriba"/>
            <p:cNvSpPr/>
            <p:nvPr/>
          </p:nvSpPr>
          <p:spPr>
            <a:xfrm flipH="1">
              <a:off x="2281812" y="6123100"/>
              <a:ext cx="611560" cy="279648"/>
            </a:xfrm>
            <a:prstGeom prst="curvedUp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graphicFrame>
          <p:nvGraphicFramePr>
            <p:cNvPr id="190" name="Object 6"/>
            <p:cNvGraphicFramePr>
              <a:graphicFrameLocks noChangeAspect="1"/>
            </p:cNvGraphicFramePr>
            <p:nvPr/>
          </p:nvGraphicFramePr>
          <p:xfrm>
            <a:off x="2419120" y="6093296"/>
            <a:ext cx="360040" cy="3600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13" name="Ecuación" r:id="rId6" imgW="126720" imgH="126720" progId="Equation.3">
                    <p:embed/>
                  </p:oleObj>
                </mc:Choice>
                <mc:Fallback>
                  <p:oleObj name="Ecuación" r:id="rId6" imgW="126720" imgH="126720" progId="Equation.3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9120" y="6093296"/>
                          <a:ext cx="360040" cy="3600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1" name="190 CuadroTexto"/>
          <p:cNvSpPr txBox="1"/>
          <p:nvPr/>
        </p:nvSpPr>
        <p:spPr>
          <a:xfrm>
            <a:off x="2857876" y="6125234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1.666</a:t>
            </a:r>
          </a:p>
        </p:txBody>
      </p:sp>
      <p:grpSp>
        <p:nvGrpSpPr>
          <p:cNvPr id="192" name="191 Grupo"/>
          <p:cNvGrpSpPr/>
          <p:nvPr/>
        </p:nvGrpSpPr>
        <p:grpSpPr>
          <a:xfrm>
            <a:off x="2943952" y="5835068"/>
            <a:ext cx="611560" cy="360040"/>
            <a:chOff x="2281812" y="6093296"/>
            <a:chExt cx="611560" cy="360040"/>
          </a:xfrm>
        </p:grpSpPr>
        <p:sp>
          <p:nvSpPr>
            <p:cNvPr id="193" name="192 Flecha curvada hacia arriba"/>
            <p:cNvSpPr/>
            <p:nvPr/>
          </p:nvSpPr>
          <p:spPr>
            <a:xfrm flipH="1">
              <a:off x="2281812" y="6123100"/>
              <a:ext cx="611560" cy="279648"/>
            </a:xfrm>
            <a:prstGeom prst="curvedUp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graphicFrame>
          <p:nvGraphicFramePr>
            <p:cNvPr id="194" name="Object 6"/>
            <p:cNvGraphicFramePr>
              <a:graphicFrameLocks noChangeAspect="1"/>
            </p:cNvGraphicFramePr>
            <p:nvPr/>
          </p:nvGraphicFramePr>
          <p:xfrm>
            <a:off x="2419120" y="6093296"/>
            <a:ext cx="360040" cy="3600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14" name="Ecuación" r:id="rId7" imgW="126720" imgH="126720" progId="Equation.3">
                    <p:embed/>
                  </p:oleObj>
                </mc:Choice>
                <mc:Fallback>
                  <p:oleObj name="Ecuación" r:id="rId7" imgW="126720" imgH="126720" progId="Equation.3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9120" y="6093296"/>
                          <a:ext cx="360040" cy="3600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5" name="194 CuadroTexto"/>
          <p:cNvSpPr txBox="1"/>
          <p:nvPr/>
        </p:nvSpPr>
        <p:spPr>
          <a:xfrm>
            <a:off x="3534084" y="6125234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1.6</a:t>
            </a:r>
          </a:p>
        </p:txBody>
      </p:sp>
      <p:grpSp>
        <p:nvGrpSpPr>
          <p:cNvPr id="196" name="195 Grupo"/>
          <p:cNvGrpSpPr/>
          <p:nvPr/>
        </p:nvGrpSpPr>
        <p:grpSpPr>
          <a:xfrm>
            <a:off x="3620160" y="5835068"/>
            <a:ext cx="611560" cy="360040"/>
            <a:chOff x="2281812" y="6093296"/>
            <a:chExt cx="611560" cy="360040"/>
          </a:xfrm>
        </p:grpSpPr>
        <p:sp>
          <p:nvSpPr>
            <p:cNvPr id="197" name="196 Flecha curvada hacia arriba"/>
            <p:cNvSpPr/>
            <p:nvPr/>
          </p:nvSpPr>
          <p:spPr>
            <a:xfrm flipH="1">
              <a:off x="2281812" y="6123100"/>
              <a:ext cx="611560" cy="279648"/>
            </a:xfrm>
            <a:prstGeom prst="curvedUp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graphicFrame>
          <p:nvGraphicFramePr>
            <p:cNvPr id="198" name="Object 6"/>
            <p:cNvGraphicFramePr>
              <a:graphicFrameLocks noChangeAspect="1"/>
            </p:cNvGraphicFramePr>
            <p:nvPr/>
          </p:nvGraphicFramePr>
          <p:xfrm>
            <a:off x="2419120" y="6093296"/>
            <a:ext cx="360040" cy="3600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15" name="Ecuación" r:id="rId8" imgW="126720" imgH="126720" progId="Equation.3">
                    <p:embed/>
                  </p:oleObj>
                </mc:Choice>
                <mc:Fallback>
                  <p:oleObj name="Ecuación" r:id="rId8" imgW="126720" imgH="126720" progId="Equation.3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9120" y="6093296"/>
                          <a:ext cx="360040" cy="3600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9" name="198 CuadroTexto"/>
          <p:cNvSpPr txBox="1"/>
          <p:nvPr/>
        </p:nvSpPr>
        <p:spPr>
          <a:xfrm>
            <a:off x="4196224" y="6125234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1.625</a:t>
            </a:r>
          </a:p>
        </p:txBody>
      </p:sp>
      <p:grpSp>
        <p:nvGrpSpPr>
          <p:cNvPr id="200" name="199 Grupo"/>
          <p:cNvGrpSpPr/>
          <p:nvPr/>
        </p:nvGrpSpPr>
        <p:grpSpPr>
          <a:xfrm>
            <a:off x="4282300" y="5835068"/>
            <a:ext cx="611560" cy="360040"/>
            <a:chOff x="2281812" y="6093296"/>
            <a:chExt cx="611560" cy="360040"/>
          </a:xfrm>
        </p:grpSpPr>
        <p:sp>
          <p:nvSpPr>
            <p:cNvPr id="201" name="200 Flecha curvada hacia arriba"/>
            <p:cNvSpPr/>
            <p:nvPr/>
          </p:nvSpPr>
          <p:spPr>
            <a:xfrm flipH="1">
              <a:off x="2281812" y="6123100"/>
              <a:ext cx="611560" cy="279648"/>
            </a:xfrm>
            <a:prstGeom prst="curvedUp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graphicFrame>
          <p:nvGraphicFramePr>
            <p:cNvPr id="202" name="Object 6"/>
            <p:cNvGraphicFramePr>
              <a:graphicFrameLocks noChangeAspect="1"/>
            </p:cNvGraphicFramePr>
            <p:nvPr/>
          </p:nvGraphicFramePr>
          <p:xfrm>
            <a:off x="2419120" y="6093296"/>
            <a:ext cx="360040" cy="3600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16" name="Ecuación" r:id="rId9" imgW="126720" imgH="126720" progId="Equation.3">
                    <p:embed/>
                  </p:oleObj>
                </mc:Choice>
                <mc:Fallback>
                  <p:oleObj name="Ecuación" r:id="rId9" imgW="126720" imgH="126720" progId="Equation.3">
                    <p:embed/>
                    <p:pic>
                      <p:nvPicPr>
                        <p:cNvPr id="0" name="Picture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9120" y="6093296"/>
                          <a:ext cx="360040" cy="3600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3" name="202 CuadroTexto"/>
          <p:cNvSpPr txBox="1"/>
          <p:nvPr/>
        </p:nvSpPr>
        <p:spPr>
          <a:xfrm>
            <a:off x="4831896" y="6125234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1.615</a:t>
            </a:r>
          </a:p>
        </p:txBody>
      </p:sp>
      <p:grpSp>
        <p:nvGrpSpPr>
          <p:cNvPr id="204" name="203 Grupo"/>
          <p:cNvGrpSpPr/>
          <p:nvPr/>
        </p:nvGrpSpPr>
        <p:grpSpPr>
          <a:xfrm>
            <a:off x="4917972" y="5835068"/>
            <a:ext cx="611560" cy="360040"/>
            <a:chOff x="2281812" y="6093296"/>
            <a:chExt cx="611560" cy="360040"/>
          </a:xfrm>
        </p:grpSpPr>
        <p:sp>
          <p:nvSpPr>
            <p:cNvPr id="205" name="204 Flecha curvada hacia arriba"/>
            <p:cNvSpPr/>
            <p:nvPr/>
          </p:nvSpPr>
          <p:spPr>
            <a:xfrm flipH="1">
              <a:off x="2281812" y="6123100"/>
              <a:ext cx="611560" cy="279648"/>
            </a:xfrm>
            <a:prstGeom prst="curvedUp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graphicFrame>
          <p:nvGraphicFramePr>
            <p:cNvPr id="206" name="Object 6"/>
            <p:cNvGraphicFramePr>
              <a:graphicFrameLocks noChangeAspect="1"/>
            </p:cNvGraphicFramePr>
            <p:nvPr/>
          </p:nvGraphicFramePr>
          <p:xfrm>
            <a:off x="2419120" y="6093296"/>
            <a:ext cx="360040" cy="3600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17" name="Ecuación" r:id="rId10" imgW="126720" imgH="126720" progId="Equation.3">
                    <p:embed/>
                  </p:oleObj>
                </mc:Choice>
                <mc:Fallback>
                  <p:oleObj name="Ecuación" r:id="rId10" imgW="126720" imgH="126720" progId="Equation.3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9120" y="6093296"/>
                          <a:ext cx="360040" cy="3600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7" name="206 CuadroTexto"/>
          <p:cNvSpPr txBox="1"/>
          <p:nvPr/>
        </p:nvSpPr>
        <p:spPr>
          <a:xfrm>
            <a:off x="5494036" y="6125234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1.619</a:t>
            </a:r>
          </a:p>
        </p:txBody>
      </p:sp>
      <p:grpSp>
        <p:nvGrpSpPr>
          <p:cNvPr id="208" name="207 Grupo"/>
          <p:cNvGrpSpPr/>
          <p:nvPr/>
        </p:nvGrpSpPr>
        <p:grpSpPr>
          <a:xfrm>
            <a:off x="5580112" y="5835068"/>
            <a:ext cx="611560" cy="360040"/>
            <a:chOff x="2281812" y="6093296"/>
            <a:chExt cx="611560" cy="360040"/>
          </a:xfrm>
        </p:grpSpPr>
        <p:sp>
          <p:nvSpPr>
            <p:cNvPr id="209" name="208 Flecha curvada hacia arriba"/>
            <p:cNvSpPr/>
            <p:nvPr/>
          </p:nvSpPr>
          <p:spPr>
            <a:xfrm flipH="1">
              <a:off x="2281812" y="6123100"/>
              <a:ext cx="611560" cy="279648"/>
            </a:xfrm>
            <a:prstGeom prst="curvedUp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graphicFrame>
          <p:nvGraphicFramePr>
            <p:cNvPr id="210" name="Object 6"/>
            <p:cNvGraphicFramePr>
              <a:graphicFrameLocks noChangeAspect="1"/>
            </p:cNvGraphicFramePr>
            <p:nvPr/>
          </p:nvGraphicFramePr>
          <p:xfrm>
            <a:off x="2419120" y="6093296"/>
            <a:ext cx="360040" cy="3600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18" name="Ecuación" r:id="rId11" imgW="126720" imgH="126720" progId="Equation.3">
                    <p:embed/>
                  </p:oleObj>
                </mc:Choice>
                <mc:Fallback>
                  <p:oleObj name="Ecuación" r:id="rId11" imgW="126720" imgH="126720" progId="Equation.3">
                    <p:embed/>
                    <p:pic>
                      <p:nvPicPr>
                        <p:cNvPr id="0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9120" y="6093296"/>
                          <a:ext cx="360040" cy="3600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1" name="210 CuadroTexto"/>
          <p:cNvSpPr txBox="1"/>
          <p:nvPr/>
        </p:nvSpPr>
        <p:spPr>
          <a:xfrm>
            <a:off x="6156176" y="6125234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1.617</a:t>
            </a:r>
          </a:p>
        </p:txBody>
      </p:sp>
      <p:grpSp>
        <p:nvGrpSpPr>
          <p:cNvPr id="212" name="211 Grupo"/>
          <p:cNvGrpSpPr/>
          <p:nvPr/>
        </p:nvGrpSpPr>
        <p:grpSpPr>
          <a:xfrm>
            <a:off x="6242252" y="5835068"/>
            <a:ext cx="611560" cy="360040"/>
            <a:chOff x="2281812" y="6093296"/>
            <a:chExt cx="611560" cy="360040"/>
          </a:xfrm>
        </p:grpSpPr>
        <p:sp>
          <p:nvSpPr>
            <p:cNvPr id="213" name="212 Flecha curvada hacia arriba"/>
            <p:cNvSpPr/>
            <p:nvPr/>
          </p:nvSpPr>
          <p:spPr>
            <a:xfrm flipH="1">
              <a:off x="2281812" y="6123100"/>
              <a:ext cx="611560" cy="279648"/>
            </a:xfrm>
            <a:prstGeom prst="curvedUp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graphicFrame>
          <p:nvGraphicFramePr>
            <p:cNvPr id="214" name="Object 6"/>
            <p:cNvGraphicFramePr>
              <a:graphicFrameLocks noChangeAspect="1"/>
            </p:cNvGraphicFramePr>
            <p:nvPr/>
          </p:nvGraphicFramePr>
          <p:xfrm>
            <a:off x="2419120" y="6093296"/>
            <a:ext cx="360040" cy="3600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19" name="Ecuación" r:id="rId12" imgW="126720" imgH="126720" progId="Equation.3">
                    <p:embed/>
                  </p:oleObj>
                </mc:Choice>
                <mc:Fallback>
                  <p:oleObj name="Ecuación" r:id="rId12" imgW="126720" imgH="126720" progId="Equation.3">
                    <p:embed/>
                    <p:pic>
                      <p:nvPicPr>
                        <p:cNvPr id="0" name="Picture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9120" y="6093296"/>
                          <a:ext cx="360040" cy="3600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5" name="214 CuadroTexto"/>
          <p:cNvSpPr txBox="1"/>
          <p:nvPr/>
        </p:nvSpPr>
        <p:spPr>
          <a:xfrm>
            <a:off x="6818316" y="6125234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1.618</a:t>
            </a:r>
          </a:p>
        </p:txBody>
      </p:sp>
      <p:grpSp>
        <p:nvGrpSpPr>
          <p:cNvPr id="216" name="215 Grupo"/>
          <p:cNvGrpSpPr/>
          <p:nvPr/>
        </p:nvGrpSpPr>
        <p:grpSpPr>
          <a:xfrm>
            <a:off x="6904392" y="5835068"/>
            <a:ext cx="611560" cy="360040"/>
            <a:chOff x="2281812" y="6093296"/>
            <a:chExt cx="611560" cy="360040"/>
          </a:xfrm>
        </p:grpSpPr>
        <p:sp>
          <p:nvSpPr>
            <p:cNvPr id="217" name="216 Flecha curvada hacia arriba"/>
            <p:cNvSpPr/>
            <p:nvPr/>
          </p:nvSpPr>
          <p:spPr>
            <a:xfrm flipH="1">
              <a:off x="2281812" y="6123100"/>
              <a:ext cx="611560" cy="279648"/>
            </a:xfrm>
            <a:prstGeom prst="curvedUp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graphicFrame>
          <p:nvGraphicFramePr>
            <p:cNvPr id="218" name="Object 6"/>
            <p:cNvGraphicFramePr>
              <a:graphicFrameLocks noChangeAspect="1"/>
            </p:cNvGraphicFramePr>
            <p:nvPr/>
          </p:nvGraphicFramePr>
          <p:xfrm>
            <a:off x="2419120" y="6093296"/>
            <a:ext cx="360040" cy="3600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20" name="Ecuación" r:id="rId13" imgW="126720" imgH="126720" progId="Equation.3">
                    <p:embed/>
                  </p:oleObj>
                </mc:Choice>
                <mc:Fallback>
                  <p:oleObj name="Ecuación" r:id="rId13" imgW="126720" imgH="126720" progId="Equation.3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9120" y="6093296"/>
                          <a:ext cx="360040" cy="3600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30982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utoUpdateAnimBg="0"/>
      <p:bldP spid="12" grpId="0" autoUpdateAnimBg="0"/>
      <p:bldP spid="13" grpId="0" autoUpdateAnimBg="0"/>
      <p:bldP spid="14" grpId="0" autoUpdateAnimBg="0"/>
      <p:bldP spid="15" grpId="0" autoUpdateAnimBg="0"/>
      <p:bldP spid="16" grpId="0" autoUpdateAnimBg="0"/>
      <p:bldP spid="17" grpId="0" autoUpdateAnimBg="0"/>
      <p:bldP spid="18" grpId="0" autoUpdateAnimBg="0"/>
      <p:bldP spid="19" grpId="0" autoUpdateAnimBg="0"/>
      <p:bldP spid="20" grpId="0" autoUpdateAnimBg="0"/>
      <p:bldP spid="21" grpId="0" autoUpdateAnimBg="0"/>
      <p:bldP spid="143" grpId="0"/>
      <p:bldP spid="156" grpId="0"/>
      <p:bldP spid="183" grpId="0"/>
      <p:bldP spid="187" grpId="0"/>
      <p:bldP spid="191" grpId="0"/>
      <p:bldP spid="195" grpId="0"/>
      <p:bldP spid="199" grpId="0"/>
      <p:bldP spid="203" grpId="0"/>
      <p:bldP spid="207" grpId="0"/>
      <p:bldP spid="211" grpId="0"/>
      <p:bldP spid="2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476672"/>
            <a:ext cx="8208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dirty="0"/>
              <a:t>¿Qué observas? ¿Cómo podrías relacionarlo con lo visto en el rectángulo áureo?</a:t>
            </a:r>
            <a:endParaRPr lang="es-ES" sz="30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67544" y="1692097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dirty="0">
                <a:solidFill>
                  <a:srgbClr val="0000FF"/>
                </a:solidFill>
              </a:rPr>
              <a:t>La división tiende al número áureo 1.618…</a:t>
            </a:r>
            <a:endParaRPr lang="es-ES" sz="3000" dirty="0">
              <a:solidFill>
                <a:srgbClr val="0000FF"/>
              </a:solidFill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467544" y="2492896"/>
          <a:ext cx="5112567" cy="593916"/>
        </p:xfrm>
        <a:graphic>
          <a:graphicData uri="http://schemas.openxmlformats.org/drawingml/2006/table">
            <a:tbl>
              <a:tblPr/>
              <a:tblGrid>
                <a:gridCol w="1021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1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29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2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29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84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3600" b="1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Times New Roman"/>
                        </a:rPr>
                        <a:t>…</a:t>
                      </a:r>
                      <a:endParaRPr lang="es-ES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3600" b="1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Times New Roman"/>
                        </a:rPr>
                        <a:t>z</a:t>
                      </a:r>
                      <a:endParaRPr lang="es-ES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3600" b="1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Times New Roman"/>
                        </a:rPr>
                        <a:t>y</a:t>
                      </a:r>
                      <a:endParaRPr lang="es-ES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3600" b="1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Times New Roman"/>
                        </a:rPr>
                        <a:t>x</a:t>
                      </a:r>
                      <a:endParaRPr lang="es-ES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3600" b="1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Times New Roman"/>
                        </a:rPr>
                        <a:t>…</a:t>
                      </a:r>
                      <a:endParaRPr lang="es-ES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467544" y="3284984"/>
          <a:ext cx="5112569" cy="593916"/>
        </p:xfrm>
        <a:graphic>
          <a:graphicData uri="http://schemas.openxmlformats.org/drawingml/2006/table">
            <a:tbl>
              <a:tblPr/>
              <a:tblGrid>
                <a:gridCol w="1021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1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29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2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29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84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3600" b="1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Times New Roman"/>
                        </a:rPr>
                        <a:t>…</a:t>
                      </a:r>
                      <a:endParaRPr lang="es-ES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3600" b="1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Times New Roman"/>
                        </a:rPr>
                        <a:t>x – y</a:t>
                      </a:r>
                      <a:endParaRPr lang="es-ES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3600" b="1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Times New Roman"/>
                        </a:rPr>
                        <a:t>y</a:t>
                      </a:r>
                      <a:endParaRPr lang="es-ES" sz="3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3600" b="1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Times New Roman"/>
                        </a:rPr>
                        <a:t>x</a:t>
                      </a:r>
                      <a:endParaRPr lang="es-ES" sz="3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3600" b="1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Times New Roman"/>
                        </a:rPr>
                        <a:t>…</a:t>
                      </a:r>
                      <a:endParaRPr lang="es-ES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847" name="Object 7"/>
          <p:cNvGraphicFramePr>
            <a:graphicFrameLocks noChangeAspect="1"/>
          </p:cNvGraphicFramePr>
          <p:nvPr/>
        </p:nvGraphicFramePr>
        <p:xfrm>
          <a:off x="270172" y="4778947"/>
          <a:ext cx="1485267" cy="10047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7" name="Ecuación" r:id="rId3" imgW="647700" imgH="431800" progId="Equation.3">
                  <p:embed/>
                </p:oleObj>
              </mc:Choice>
              <mc:Fallback>
                <p:oleObj name="Ecuación" r:id="rId3" imgW="647700" imgH="4318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172" y="4778947"/>
                        <a:ext cx="1485267" cy="10047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2570237" y="4271518"/>
          <a:ext cx="1660004" cy="1965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8" name="Ecuación" r:id="rId5" imgW="723586" imgH="863225" progId="Equation.3">
                  <p:embed/>
                </p:oleObj>
              </mc:Choice>
              <mc:Fallback>
                <p:oleObj name="Ecuación" r:id="rId5" imgW="723586" imgH="863225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0237" y="4271518"/>
                        <a:ext cx="1660004" cy="19657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5094337" y="4300546"/>
          <a:ext cx="1528951" cy="1922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9" name="Ecuación" r:id="rId7" imgW="672808" imgH="837836" progId="Equation.3">
                  <p:embed/>
                </p:oleObj>
              </mc:Choice>
              <mc:Fallback>
                <p:oleObj name="Ecuación" r:id="rId7" imgW="672808" imgH="837836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4337" y="4300546"/>
                        <a:ext cx="1528951" cy="19221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1" name="Object 1"/>
          <p:cNvGraphicFramePr>
            <a:graphicFrameLocks noChangeAspect="1"/>
          </p:cNvGraphicFramePr>
          <p:nvPr/>
        </p:nvGraphicFramePr>
        <p:xfrm>
          <a:off x="7440855" y="4789526"/>
          <a:ext cx="1397898" cy="895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0" name="Ecuación" r:id="rId9" imgW="609336" imgH="393529" progId="Equation.3">
                  <p:embed/>
                </p:oleObj>
              </mc:Choice>
              <mc:Fallback>
                <p:oleObj name="Ecuación" r:id="rId9" imgW="609336" imgH="393529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0855" y="4789526"/>
                        <a:ext cx="1397898" cy="8955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2" name="Rectangle 12"/>
          <p:cNvSpPr>
            <a:spLocks noChangeArrowheads="1"/>
          </p:cNvSpPr>
          <p:nvPr/>
        </p:nvSpPr>
        <p:spPr bwMode="auto">
          <a:xfrm>
            <a:off x="449263" y="1352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53" name="Rectangle 13"/>
          <p:cNvSpPr>
            <a:spLocks noChangeArrowheads="1"/>
          </p:cNvSpPr>
          <p:nvPr/>
        </p:nvSpPr>
        <p:spPr bwMode="auto">
          <a:xfrm>
            <a:off x="449263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54" name="Rectangle 14"/>
          <p:cNvSpPr>
            <a:spLocks noChangeArrowheads="1"/>
          </p:cNvSpPr>
          <p:nvPr/>
        </p:nvSpPr>
        <p:spPr bwMode="auto">
          <a:xfrm>
            <a:off x="449263" y="2362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55" name="Rectangle 15"/>
          <p:cNvSpPr>
            <a:spLocks noChangeArrowheads="1"/>
          </p:cNvSpPr>
          <p:nvPr/>
        </p:nvSpPr>
        <p:spPr bwMode="auto">
          <a:xfrm>
            <a:off x="449263" y="2514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56" name="Rectangle 16"/>
          <p:cNvSpPr>
            <a:spLocks noChangeArrowheads="1"/>
          </p:cNvSpPr>
          <p:nvPr/>
        </p:nvSpPr>
        <p:spPr bwMode="auto">
          <a:xfrm>
            <a:off x="449263" y="3352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57" name="Rectangle 17"/>
          <p:cNvSpPr>
            <a:spLocks noChangeArrowheads="1"/>
          </p:cNvSpPr>
          <p:nvPr/>
        </p:nvSpPr>
        <p:spPr bwMode="auto">
          <a:xfrm>
            <a:off x="449263" y="3505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58" name="Rectangle 18"/>
          <p:cNvSpPr>
            <a:spLocks noChangeArrowheads="1"/>
          </p:cNvSpPr>
          <p:nvPr/>
        </p:nvSpPr>
        <p:spPr bwMode="auto">
          <a:xfrm>
            <a:off x="179512" y="4018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859" name="Object 19"/>
          <p:cNvGraphicFramePr>
            <a:graphicFrameLocks noChangeAspect="1"/>
          </p:cNvGraphicFramePr>
          <p:nvPr/>
        </p:nvGraphicFramePr>
        <p:xfrm>
          <a:off x="4441470" y="5107148"/>
          <a:ext cx="436843" cy="3494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1" name="Ecuación" r:id="rId11" imgW="190417" imgH="152334" progId="Equation.3">
                  <p:embed/>
                </p:oleObj>
              </mc:Choice>
              <mc:Fallback>
                <p:oleObj name="Ecuación" r:id="rId11" imgW="190417" imgH="152334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1470" y="5107148"/>
                        <a:ext cx="436843" cy="3494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60" name="Object 20"/>
          <p:cNvGraphicFramePr>
            <a:graphicFrameLocks noChangeAspect="1"/>
          </p:cNvGraphicFramePr>
          <p:nvPr/>
        </p:nvGraphicFramePr>
        <p:xfrm>
          <a:off x="6817734" y="5106586"/>
          <a:ext cx="436843" cy="3494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2" name="Ecuación" r:id="rId13" imgW="190417" imgH="152334" progId="Equation.3">
                  <p:embed/>
                </p:oleObj>
              </mc:Choice>
              <mc:Fallback>
                <p:oleObj name="Ecuación" r:id="rId13" imgW="190417" imgH="152334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7734" y="5106586"/>
                        <a:ext cx="436843" cy="3494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65" name="Object 25"/>
          <p:cNvGraphicFramePr>
            <a:graphicFrameLocks noChangeAspect="1"/>
          </p:cNvGraphicFramePr>
          <p:nvPr/>
        </p:nvGraphicFramePr>
        <p:xfrm>
          <a:off x="1921190" y="5102638"/>
          <a:ext cx="436843" cy="3494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3" name="Ecuación" r:id="rId14" imgW="190417" imgH="152334" progId="Equation.3">
                  <p:embed/>
                </p:oleObj>
              </mc:Choice>
              <mc:Fallback>
                <p:oleObj name="Ecuación" r:id="rId14" imgW="190417" imgH="152334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1190" y="5102638"/>
                        <a:ext cx="436843" cy="3494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6000" b="1" dirty="0"/>
              <a:t>PARA SABER MÁS …</a:t>
            </a:r>
            <a:endParaRPr lang="es-ES" sz="60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0" y="1628800"/>
            <a:ext cx="9144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/>
              <a:t>El número áureo en la Naturaleza y en el Arte:</a:t>
            </a:r>
          </a:p>
          <a:p>
            <a:endParaRPr lang="es-ES" sz="3200" u="sng" dirty="0">
              <a:hlinkClick r:id="rId2"/>
            </a:endParaRPr>
          </a:p>
          <a:p>
            <a:pPr algn="just"/>
            <a:endParaRPr lang="es-ES" sz="3000" dirty="0"/>
          </a:p>
        </p:txBody>
      </p:sp>
      <p:sp>
        <p:nvSpPr>
          <p:cNvPr id="4" name="3 Rectángulo"/>
          <p:cNvSpPr/>
          <p:nvPr/>
        </p:nvSpPr>
        <p:spPr>
          <a:xfrm>
            <a:off x="1997968" y="2564904"/>
            <a:ext cx="4878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hlinkClick r:id="rId3"/>
              </a:rPr>
              <a:t>https://www.youtube.com/watch?v=kET_o2_UZzE</a:t>
            </a:r>
            <a:endParaRPr lang="es-ES" dirty="0"/>
          </a:p>
        </p:txBody>
      </p:sp>
      <p:pic>
        <p:nvPicPr>
          <p:cNvPr id="38914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208636"/>
            <a:ext cx="4413870" cy="3316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8206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1727</TotalTime>
  <Words>351</Words>
  <Application>Microsoft Office PowerPoint</Application>
  <PresentationFormat>Presentación en pantalla (4:3)</PresentationFormat>
  <Paragraphs>88</Paragraphs>
  <Slides>10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Tema de Office</vt:lpstr>
      <vt:lpstr>Ecuación</vt:lpstr>
      <vt:lpstr>EL NÚMERO ÁUREO</vt:lpstr>
      <vt:lpstr>RECTÁNGULO ÁUREO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SUCESIÓN DE FIBONACCI</vt:lpstr>
      <vt:lpstr>Presentación de PowerPoint</vt:lpstr>
      <vt:lpstr>PARA SABER MÁS 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ABEL CASTRILLO MATEOS</cp:lastModifiedBy>
  <cp:revision>183</cp:revision>
  <dcterms:created xsi:type="dcterms:W3CDTF">2020-02-29T18:41:15Z</dcterms:created>
  <dcterms:modified xsi:type="dcterms:W3CDTF">2025-04-02T10:14:05Z</dcterms:modified>
</cp:coreProperties>
</file>