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E5A"/>
    <a:srgbClr val="EB8C51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18" autoAdjust="0"/>
    <p:restoredTop sz="94674" autoAdjust="0"/>
  </p:normalViewPr>
  <p:slideViewPr>
    <p:cSldViewPr snapToGrid="0" snapToObjects="1">
      <p:cViewPr varScale="1">
        <p:scale>
          <a:sx n="85" d="100"/>
          <a:sy n="85" d="100"/>
        </p:scale>
        <p:origin x="1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31718-CB4D-EB46-9868-CF23B69A7700}" type="datetimeFigureOut">
              <a:rPr lang="es-ES_tradnl" smtClean="0"/>
              <a:t>25/10/2024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A5737-6BB0-BC4A-9A10-E6218F2108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525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F2F7E24-BAAA-C68B-DE57-283FF768D714}"/>
              </a:ext>
            </a:extLst>
          </p:cNvPr>
          <p:cNvSpPr/>
          <p:nvPr userDrawn="1"/>
        </p:nvSpPr>
        <p:spPr>
          <a:xfrm>
            <a:off x="1766038" y="5107519"/>
            <a:ext cx="5611924" cy="792674"/>
          </a:xfrm>
          <a:prstGeom prst="roundRect">
            <a:avLst>
              <a:gd name="adj" fmla="val 50000"/>
            </a:avLst>
          </a:prstGeom>
          <a:solidFill>
            <a:srgbClr val="EB8C51"/>
          </a:solidFill>
          <a:effectLst>
            <a:outerShdw blurRad="286965" dist="115139" dir="10236206" sx="104705" sy="104705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07D1C2-E823-FE29-845A-F35A95EBE041}"/>
              </a:ext>
            </a:extLst>
          </p:cNvPr>
          <p:cNvSpPr txBox="1"/>
          <p:nvPr userDrawn="1"/>
        </p:nvSpPr>
        <p:spPr>
          <a:xfrm>
            <a:off x="2496545" y="5329055"/>
            <a:ext cx="4195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  <a:latin typeface="Verdana"/>
                <a:cs typeface="Verdana"/>
              </a:rPr>
              <a:t>Unidad 3. Comunicación telefónica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47E169-672E-C05C-2881-AE2DE8DE10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06352" y="283463"/>
            <a:ext cx="1184774" cy="1213323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EF039125-5EF2-7468-37D1-7457E08866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9436" y="1931796"/>
            <a:ext cx="2936469" cy="31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6" name="Subtítulo 2"/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Proceso de comunicación telefónica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355CABEE-7185-3C80-D969-82FD8AC5B2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04BCAEEB-025A-A8ED-CE36-508B8058A3FC}"/>
              </a:ext>
            </a:extLst>
          </p:cNvPr>
          <p:cNvSpPr txBox="1">
            <a:spLocks/>
          </p:cNvSpPr>
          <p:nvPr userDrawn="1"/>
        </p:nvSpPr>
        <p:spPr>
          <a:xfrm>
            <a:off x="1163329" y="1335211"/>
            <a:ext cx="5446194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Elementos del proceso de comunicación telefónica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1BE9668-213F-7CF1-0BE9-F96C2A11C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063" y="1335211"/>
            <a:ext cx="319069" cy="34082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227AFC-0B25-0B1E-54C0-C4F99C6D9ED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25771" y="2018652"/>
            <a:ext cx="6815752" cy="387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04BCAEEB-025A-A8ED-CE36-508B8058A3FC}"/>
              </a:ext>
            </a:extLst>
          </p:cNvPr>
          <p:cNvSpPr txBox="1">
            <a:spLocks/>
          </p:cNvSpPr>
          <p:nvPr userDrawn="1"/>
        </p:nvSpPr>
        <p:spPr>
          <a:xfrm>
            <a:off x="1195058" y="1170777"/>
            <a:ext cx="5034576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Fases del proceso de comunicación telefónica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1BE9668-213F-7CF1-0BE9-F96C2A11C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7792" y="1170777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EECD3AEF-698F-56F3-46CF-A6F3C182E1B0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Proceso de comunicación telefónica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2E3D5507-2FCC-73A4-9DCA-8DF6FC38DE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CB0EE8D-A8BC-C746-D65D-5982D4C8C9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318" y="1648240"/>
            <a:ext cx="2223480" cy="92115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2A90696-9D77-E4F1-AEE9-D72892C5F1B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16830" y="1694234"/>
            <a:ext cx="2140482" cy="85004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57ADE2F-AE8B-FFF4-8A53-30F93A4A9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1433"/>
          <a:stretch/>
        </p:blipFill>
        <p:spPr>
          <a:xfrm>
            <a:off x="4535994" y="1716802"/>
            <a:ext cx="2073529" cy="80491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1DFFAE4-2411-772C-4695-C3E71E57F51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662805" y="1681534"/>
            <a:ext cx="2571139" cy="921156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F65A5404-A385-690F-08AD-F529304BB430}"/>
              </a:ext>
            </a:extLst>
          </p:cNvPr>
          <p:cNvSpPr txBox="1">
            <a:spLocks/>
          </p:cNvSpPr>
          <p:nvPr userDrawn="1"/>
        </p:nvSpPr>
        <p:spPr>
          <a:xfrm>
            <a:off x="1290024" y="2896720"/>
            <a:ext cx="5034576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Estructura de la llamada telefónica</a:t>
            </a:r>
          </a:p>
        </p:txBody>
      </p:sp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726102C6-003C-1332-9BD6-42979E969A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2758" y="2896720"/>
            <a:ext cx="319069" cy="340824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CE6BF0BD-6E77-9E70-DE80-4572314A845D}"/>
              </a:ext>
            </a:extLst>
          </p:cNvPr>
          <p:cNvSpPr/>
          <p:nvPr userDrawn="1"/>
        </p:nvSpPr>
        <p:spPr>
          <a:xfrm>
            <a:off x="947326" y="3476358"/>
            <a:ext cx="5207482" cy="1391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s-ES_tradnl" sz="11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Presentación</a:t>
            </a:r>
          </a:p>
          <a:p>
            <a:pPr marL="228600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s-ES_tradnl" sz="11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Desarrollo</a:t>
            </a:r>
          </a:p>
          <a:p>
            <a:pPr marL="228600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s-ES_tradnl" sz="11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Conclusión</a:t>
            </a:r>
          </a:p>
          <a:p>
            <a:pPr marL="228600" indent="-228600" algn="just">
              <a:lnSpc>
                <a:spcPct val="200000"/>
              </a:lnSpc>
              <a:buFont typeface="+mj-lt"/>
              <a:buAutoNum type="arabicPeriod"/>
            </a:pPr>
            <a:r>
              <a:rPr lang="es-ES_tradnl" sz="11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Despedida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6C9A2BD6-7836-C2A0-C65E-F0B5A797796D}"/>
              </a:ext>
            </a:extLst>
          </p:cNvPr>
          <p:cNvGrpSpPr/>
          <p:nvPr userDrawn="1"/>
        </p:nvGrpSpPr>
        <p:grpSpPr>
          <a:xfrm>
            <a:off x="3768918" y="3332935"/>
            <a:ext cx="4669249" cy="3176496"/>
            <a:chOff x="3768918" y="3332935"/>
            <a:chExt cx="4669249" cy="3176496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E5559114-57D2-C559-287A-6AF01E59392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/>
            <a:srcRect l="1585"/>
            <a:stretch/>
          </p:blipFill>
          <p:spPr>
            <a:xfrm>
              <a:off x="3943847" y="3332935"/>
              <a:ext cx="4494320" cy="3176496"/>
            </a:xfrm>
            <a:prstGeom prst="rect">
              <a:avLst/>
            </a:prstGeom>
          </p:spPr>
        </p:pic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4E52974E-65A9-284A-C23C-4FBF0079AFC1}"/>
                </a:ext>
              </a:extLst>
            </p:cNvPr>
            <p:cNvSpPr/>
            <p:nvPr userDrawn="1"/>
          </p:nvSpPr>
          <p:spPr>
            <a:xfrm>
              <a:off x="3768918" y="3332935"/>
              <a:ext cx="2460716" cy="143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7624185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04BCAEEB-025A-A8ED-CE36-508B8058A3FC}"/>
              </a:ext>
            </a:extLst>
          </p:cNvPr>
          <p:cNvSpPr txBox="1">
            <a:spLocks/>
          </p:cNvSpPr>
          <p:nvPr userDrawn="1"/>
        </p:nvSpPr>
        <p:spPr>
          <a:xfrm>
            <a:off x="1045384" y="1803299"/>
            <a:ext cx="6715087" cy="367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Ventajas e inconvenientes de la comunicación telefónica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1BE9668-213F-7CF1-0BE9-F96C2A11C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8119" y="1803299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92F4D7-F730-BD27-4754-E14490BD0F25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Usos habituales del teléfono en </a:t>
            </a:r>
          </a:p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empresa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874844F-068D-C6AA-BD38-4C79024424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ADBA1BE-2519-0C42-094B-8F84D17AB3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9690" y="2651504"/>
            <a:ext cx="6986476" cy="198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33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92F4D7-F730-BD27-4754-E14490BD0F25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Usos habituales del teléfono en </a:t>
            </a:r>
          </a:p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empresa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874844F-068D-C6AA-BD38-4C79024424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17" name="Subtítulo 2">
            <a:extLst>
              <a:ext uri="{FF2B5EF4-FFF2-40B4-BE49-F238E27FC236}">
                <a16:creationId xmlns:a16="http://schemas.microsoft.com/office/drawing/2014/main" id="{55C5951A-2715-EF65-23FF-D8378CA460A6}"/>
              </a:ext>
            </a:extLst>
          </p:cNvPr>
          <p:cNvSpPr txBox="1">
            <a:spLocks/>
          </p:cNvSpPr>
          <p:nvPr userDrawn="1"/>
        </p:nvSpPr>
        <p:spPr>
          <a:xfrm>
            <a:off x="1239340" y="1443972"/>
            <a:ext cx="6715087" cy="367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Clasificación de las llamadas</a:t>
            </a:r>
          </a:p>
        </p:txBody>
      </p:sp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59B2BD8A-38CB-4045-A892-1199FB5E63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2075" y="1443972"/>
            <a:ext cx="319069" cy="34082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4B9253E7-638C-9D08-A4C5-E31B342BF886}"/>
              </a:ext>
            </a:extLst>
          </p:cNvPr>
          <p:cNvGrpSpPr/>
          <p:nvPr userDrawn="1"/>
        </p:nvGrpSpPr>
        <p:grpSpPr>
          <a:xfrm>
            <a:off x="534816" y="1933534"/>
            <a:ext cx="4058104" cy="4125905"/>
            <a:chOff x="872561" y="1906991"/>
            <a:chExt cx="4058104" cy="4125905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537C1C67-9105-AD2C-E80F-C588F02DD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t="772"/>
            <a:stretch/>
          </p:blipFill>
          <p:spPr>
            <a:xfrm>
              <a:off x="872561" y="1970273"/>
              <a:ext cx="4058104" cy="4062623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9F50757E-D913-4A4D-E97D-7AA8CEC8B852}"/>
                </a:ext>
              </a:extLst>
            </p:cNvPr>
            <p:cNvSpPr/>
            <p:nvPr userDrawn="1"/>
          </p:nvSpPr>
          <p:spPr>
            <a:xfrm>
              <a:off x="3322320" y="1906991"/>
              <a:ext cx="1608345" cy="2164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7A2601E6-DF72-7831-4215-1B271714E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48778" y="2064659"/>
            <a:ext cx="3881120" cy="20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98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92F4D7-F730-BD27-4754-E14490BD0F25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Usos habituales del teléfono en </a:t>
            </a:r>
          </a:p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empresa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874844F-068D-C6AA-BD38-4C79024424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17" name="Subtítulo 2">
            <a:extLst>
              <a:ext uri="{FF2B5EF4-FFF2-40B4-BE49-F238E27FC236}">
                <a16:creationId xmlns:a16="http://schemas.microsoft.com/office/drawing/2014/main" id="{55C5951A-2715-EF65-23FF-D8378CA460A6}"/>
              </a:ext>
            </a:extLst>
          </p:cNvPr>
          <p:cNvSpPr txBox="1">
            <a:spLocks/>
          </p:cNvSpPr>
          <p:nvPr userDrawn="1"/>
        </p:nvSpPr>
        <p:spPr>
          <a:xfrm>
            <a:off x="1151374" y="1558135"/>
            <a:ext cx="6715087" cy="367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Barreras de la comunicación telefónica</a:t>
            </a:r>
          </a:p>
        </p:txBody>
      </p:sp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59B2BD8A-38CB-4045-A892-1199FB5E63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4109" y="1558135"/>
            <a:ext cx="319069" cy="3408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812AAC5-7619-D942-611B-4A3AB8036D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5782" y="2230905"/>
            <a:ext cx="8365723" cy="317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3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6" name="Subtítulo 2"/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Expresión verbal y no verbal al</a:t>
            </a:r>
          </a:p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teléfono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355CABEE-7185-3C80-D969-82FD8AC5B2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04BCAEEB-025A-A8ED-CE36-508B8058A3FC}"/>
              </a:ext>
            </a:extLst>
          </p:cNvPr>
          <p:cNvSpPr txBox="1">
            <a:spLocks/>
          </p:cNvSpPr>
          <p:nvPr userDrawn="1"/>
        </p:nvSpPr>
        <p:spPr>
          <a:xfrm>
            <a:off x="1053571" y="1487491"/>
            <a:ext cx="5034576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Comunicación verbal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1BE9668-213F-7CF1-0BE9-F96C2A11C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305" y="1487491"/>
            <a:ext cx="319069" cy="340824"/>
          </a:xfrm>
          <a:prstGeom prst="rect">
            <a:avLst/>
          </a:prstGeom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9FCA066A-B8E4-817C-A02C-3D5349CB9340}"/>
              </a:ext>
            </a:extLst>
          </p:cNvPr>
          <p:cNvSpPr txBox="1">
            <a:spLocks/>
          </p:cNvSpPr>
          <p:nvPr userDrawn="1"/>
        </p:nvSpPr>
        <p:spPr>
          <a:xfrm>
            <a:off x="5473171" y="1460948"/>
            <a:ext cx="5034576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Comunicación no verbal</a:t>
            </a:r>
          </a:p>
        </p:txBody>
      </p:sp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0D8C55DB-057B-9D31-857F-8F71282DFE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65905" y="1460948"/>
            <a:ext cx="319069" cy="34082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CE20BC4-B2A2-903A-FEED-EC268BB32E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0818" y="1970816"/>
            <a:ext cx="7772400" cy="423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36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6" name="Subtítulo 2"/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Expresión verbal y no verbal al</a:t>
            </a:r>
          </a:p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teléfono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355CABEE-7185-3C80-D969-82FD8AC5B2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04BCAEEB-025A-A8ED-CE36-508B8058A3FC}"/>
              </a:ext>
            </a:extLst>
          </p:cNvPr>
          <p:cNvSpPr txBox="1">
            <a:spLocks/>
          </p:cNvSpPr>
          <p:nvPr userDrawn="1"/>
        </p:nvSpPr>
        <p:spPr>
          <a:xfrm>
            <a:off x="1053571" y="1487491"/>
            <a:ext cx="5034576" cy="367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Pautas de la atención telefónica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71BE9668-213F-7CF1-0BE9-F96C2A11C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305" y="1487491"/>
            <a:ext cx="319069" cy="34082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4932162-20F2-F431-4CBE-028777454DB0}"/>
              </a:ext>
            </a:extLst>
          </p:cNvPr>
          <p:cNvSpPr/>
          <p:nvPr userDrawn="1"/>
        </p:nvSpPr>
        <p:spPr>
          <a:xfrm>
            <a:off x="505782" y="1933523"/>
            <a:ext cx="8374058" cy="1729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Identificarnos con nuestro nombre y apellido y la denominación de la empresa.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Es conveniente preguntar si es buen momento para que nos atiendan.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Si dejamos un mensaje en el contestador, este debe reflejar nuestro nombre, número de teléfono y el motivo de la llamada de forma breve y clara.</a:t>
            </a:r>
          </a:p>
          <a:p>
            <a:pPr marL="171450" indent="-1714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_tradnl" sz="1100" b="1" noProof="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1739556F-7DDB-43A0-C668-A965E4CCC018}"/>
              </a:ext>
            </a:extLst>
          </p:cNvPr>
          <p:cNvGrpSpPr/>
          <p:nvPr userDrawn="1"/>
        </p:nvGrpSpPr>
        <p:grpSpPr>
          <a:xfrm>
            <a:off x="505782" y="3505661"/>
            <a:ext cx="8047460" cy="2965862"/>
            <a:chOff x="505782" y="3385756"/>
            <a:chExt cx="8047460" cy="2965862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6173934B-9048-1202-055A-16AB6DE707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80842" y="3385756"/>
              <a:ext cx="7772400" cy="2836706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04E13A84-0440-73E5-3D9F-97D6705BFDD2}"/>
                </a:ext>
              </a:extLst>
            </p:cNvPr>
            <p:cNvSpPr/>
            <p:nvPr userDrawn="1"/>
          </p:nvSpPr>
          <p:spPr>
            <a:xfrm>
              <a:off x="505782" y="5994400"/>
              <a:ext cx="621978" cy="3572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15147202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916022" y="1464520"/>
            <a:ext cx="700877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Recomendaciones para hacer una llamada telefónica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756" y="1464520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Protocolo en las llamadas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8B7EA6B-4AAC-F0C7-91AA-022CE76DA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958"/>
          <a:stretch/>
        </p:blipFill>
        <p:spPr>
          <a:xfrm>
            <a:off x="668290" y="1920240"/>
            <a:ext cx="7772400" cy="443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1132745" y="1098183"/>
            <a:ext cx="700877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Atención de llamadas telefónicas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5479" y="1098183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Protocolo en las llamadas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32AEEF8-2D67-7B39-F29A-A542100CA463}"/>
              </a:ext>
            </a:extLst>
          </p:cNvPr>
          <p:cNvGrpSpPr/>
          <p:nvPr userDrawn="1"/>
        </p:nvGrpSpPr>
        <p:grpSpPr>
          <a:xfrm>
            <a:off x="1533270" y="1439007"/>
            <a:ext cx="6222189" cy="5002937"/>
            <a:chOff x="1533270" y="1439007"/>
            <a:chExt cx="6222189" cy="500293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07B8949-19B7-D245-35D6-1541BCFF7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533270" y="1524863"/>
              <a:ext cx="6222189" cy="4917081"/>
            </a:xfrm>
            <a:prstGeom prst="rect">
              <a:avLst/>
            </a:prstGeom>
          </p:spPr>
        </p:pic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DDC8D0C-BAA1-2F16-B110-7FA004C61E33}"/>
                </a:ext>
              </a:extLst>
            </p:cNvPr>
            <p:cNvSpPr/>
            <p:nvPr userDrawn="1"/>
          </p:nvSpPr>
          <p:spPr>
            <a:xfrm>
              <a:off x="1533270" y="1439007"/>
              <a:ext cx="1321690" cy="1865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18866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1132745" y="1098183"/>
            <a:ext cx="700877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Atención de las quejas por teléfono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5479" y="1098183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Protocolo en las llamadas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9C10D967-CC7C-D7EC-77F0-4CD2A459F410}"/>
              </a:ext>
            </a:extLst>
          </p:cNvPr>
          <p:cNvGrpSpPr/>
          <p:nvPr userDrawn="1"/>
        </p:nvGrpSpPr>
        <p:grpSpPr>
          <a:xfrm>
            <a:off x="1239340" y="1346832"/>
            <a:ext cx="7327946" cy="5055584"/>
            <a:chOff x="1239340" y="1439007"/>
            <a:chExt cx="7327946" cy="5055584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F2107A6-E564-A81B-DE3A-9F82FC7E31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39340" y="1508955"/>
              <a:ext cx="6588855" cy="4948897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E5FC71D-77DA-A65B-0589-081F5538FC88}"/>
                </a:ext>
              </a:extLst>
            </p:cNvPr>
            <p:cNvSpPr/>
            <p:nvPr userDrawn="1"/>
          </p:nvSpPr>
          <p:spPr>
            <a:xfrm>
              <a:off x="3262964" y="1439007"/>
              <a:ext cx="4485373" cy="468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7776D344-BBF4-4DAB-7507-E29B246CB2E5}"/>
                </a:ext>
              </a:extLst>
            </p:cNvPr>
            <p:cNvSpPr/>
            <p:nvPr userDrawn="1"/>
          </p:nvSpPr>
          <p:spPr>
            <a:xfrm>
              <a:off x="4081913" y="6390514"/>
              <a:ext cx="4485373" cy="104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48956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1132745" y="1279249"/>
            <a:ext cx="700877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Atención de las quejas por teléfono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5479" y="1279249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Protocolo en las llamadas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7B573AE-DE6E-C808-1077-F95EAB1569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303" y="1690911"/>
            <a:ext cx="7772400" cy="3060273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14ABD97B-49C2-38B9-A9CA-2E25FD45C105}"/>
              </a:ext>
            </a:extLst>
          </p:cNvPr>
          <p:cNvSpPr txBox="1">
            <a:spLocks/>
          </p:cNvSpPr>
          <p:nvPr userDrawn="1"/>
        </p:nvSpPr>
        <p:spPr>
          <a:xfrm>
            <a:off x="1044548" y="4966995"/>
            <a:ext cx="700877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Recogida y transmisión de la información</a:t>
            </a:r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959ABED8-57A3-3E45-8EDC-749F08491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7282" y="4966995"/>
            <a:ext cx="319069" cy="3408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164866F5-2D99-E15E-2D46-5E09456E4F16}"/>
              </a:ext>
            </a:extLst>
          </p:cNvPr>
          <p:cNvSpPr/>
          <p:nvPr userDrawn="1"/>
        </p:nvSpPr>
        <p:spPr>
          <a:xfrm>
            <a:off x="1239340" y="5238825"/>
            <a:ext cx="8374058" cy="1391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Nombre, empresa, departamento y número telefónico de quien llama.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Motivo detallado de la llamada.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Fecha, hora y nombre de la persona que recibe la llamada y confecciona la nota.</a:t>
            </a:r>
          </a:p>
          <a:p>
            <a:pPr marL="171450" indent="-1714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_tradnl" sz="1100" b="1" noProof="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732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983400" y="2029669"/>
            <a:ext cx="5693500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Contestador automático frente a persona física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6134" y="2029669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Centralitas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E934FF5-013A-321F-6381-C3CCB8B645C3}"/>
              </a:ext>
            </a:extLst>
          </p:cNvPr>
          <p:cNvSpPr/>
          <p:nvPr userDrawn="1"/>
        </p:nvSpPr>
        <p:spPr>
          <a:xfrm>
            <a:off x="537511" y="1316522"/>
            <a:ext cx="82798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+mn-ea"/>
                <a:cs typeface="Verdana"/>
              </a:rPr>
              <a:t>Las </a:t>
            </a:r>
            <a:r>
              <a:rPr lang="es-ES" sz="11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+mn-ea"/>
                <a:cs typeface="Verdana"/>
              </a:rPr>
              <a:t>centralitas telefónicas </a:t>
            </a:r>
            <a:r>
              <a:rPr lang="es-ES" sz="11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+mn-ea"/>
                <a:cs typeface="Verdana"/>
              </a:rPr>
              <a:t>son dispositivos que conectan todos los teléfonos de una empresa, estableciendo conexiones entre los diferentes usuarios, tanto externos como internos.</a:t>
            </a:r>
          </a:p>
          <a:p>
            <a:endParaRPr lang="es-ES" sz="1100" kern="12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+mn-ea"/>
              <a:cs typeface="Verdana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DA8057A-7454-888F-2BA4-B59336F263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56308" y="2471746"/>
            <a:ext cx="6242214" cy="388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1012275" y="1375304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Modelo de atención de una llamada en una centralita telefónica 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5009" y="1375304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Centralitas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86A77086-2772-9489-D37D-D32039039A7D}"/>
              </a:ext>
            </a:extLst>
          </p:cNvPr>
          <p:cNvGrpSpPr/>
          <p:nvPr userDrawn="1"/>
        </p:nvGrpSpPr>
        <p:grpSpPr>
          <a:xfrm>
            <a:off x="693019" y="2091746"/>
            <a:ext cx="8092571" cy="3786726"/>
            <a:chOff x="693019" y="2091746"/>
            <a:chExt cx="8092571" cy="3786726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D07A590-E037-6239-E7E2-D13B9806B8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b="1097"/>
            <a:stretch/>
          </p:blipFill>
          <p:spPr>
            <a:xfrm>
              <a:off x="708025" y="2091746"/>
              <a:ext cx="7772400" cy="3449918"/>
            </a:xfrm>
            <a:prstGeom prst="rect">
              <a:avLst/>
            </a:prstGeom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490021CC-0F70-E912-60E4-BD4A4877E01B}"/>
                </a:ext>
              </a:extLst>
            </p:cNvPr>
            <p:cNvSpPr/>
            <p:nvPr userDrawn="1"/>
          </p:nvSpPr>
          <p:spPr>
            <a:xfrm>
              <a:off x="693019" y="4850201"/>
              <a:ext cx="3272589" cy="805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682AD0A8-D7E7-9CE6-4FB5-4877FB282828}"/>
                </a:ext>
              </a:extLst>
            </p:cNvPr>
            <p:cNvSpPr/>
            <p:nvPr userDrawn="1"/>
          </p:nvSpPr>
          <p:spPr>
            <a:xfrm>
              <a:off x="5685323" y="5073008"/>
              <a:ext cx="3100267" cy="805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27968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AD810ED8-5A83-B2FD-967E-AE5999E200BD}"/>
              </a:ext>
            </a:extLst>
          </p:cNvPr>
          <p:cNvSpPr txBox="1">
            <a:spLocks/>
          </p:cNvSpPr>
          <p:nvPr userDrawn="1"/>
        </p:nvSpPr>
        <p:spPr>
          <a:xfrm>
            <a:off x="1005945" y="1170733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Modelo de atención de una llamada en una centralita telefónica 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508EA5E-2C67-F491-4381-A7631D6272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1170733"/>
            <a:ext cx="319069" cy="34082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Centralitas telefónicas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C157C7DD-B042-3A1D-0412-CFAAAD135B15}"/>
              </a:ext>
            </a:extLst>
          </p:cNvPr>
          <p:cNvGrpSpPr/>
          <p:nvPr userDrawn="1"/>
        </p:nvGrpSpPr>
        <p:grpSpPr>
          <a:xfrm>
            <a:off x="1005945" y="1476611"/>
            <a:ext cx="6870816" cy="5006816"/>
            <a:chOff x="1005945" y="1485567"/>
            <a:chExt cx="6870816" cy="5006816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35D05CFE-F9BB-03DD-50BF-9775D96B9B4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t="430"/>
            <a:stretch/>
          </p:blipFill>
          <p:spPr>
            <a:xfrm>
              <a:off x="1139283" y="1730829"/>
              <a:ext cx="6616800" cy="4761554"/>
            </a:xfrm>
            <a:prstGeom prst="rect">
              <a:avLst/>
            </a:prstGeom>
          </p:spPr>
        </p:pic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490021CC-0F70-E912-60E4-BD4A4877E01B}"/>
                </a:ext>
              </a:extLst>
            </p:cNvPr>
            <p:cNvSpPr/>
            <p:nvPr userDrawn="1"/>
          </p:nvSpPr>
          <p:spPr>
            <a:xfrm>
              <a:off x="5368622" y="1485567"/>
              <a:ext cx="2508139" cy="555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3F4150B9-DA58-F22B-D2AC-5E3E66DD70E6}"/>
                </a:ext>
              </a:extLst>
            </p:cNvPr>
            <p:cNvSpPr/>
            <p:nvPr userDrawn="1"/>
          </p:nvSpPr>
          <p:spPr>
            <a:xfrm>
              <a:off x="1097910" y="1511557"/>
              <a:ext cx="2508139" cy="393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CC1B1D59-00AB-C5C0-69E6-104CD1110805}"/>
                </a:ext>
              </a:extLst>
            </p:cNvPr>
            <p:cNvSpPr/>
            <p:nvPr userDrawn="1"/>
          </p:nvSpPr>
          <p:spPr>
            <a:xfrm>
              <a:off x="1005945" y="6329916"/>
              <a:ext cx="822855" cy="162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357630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4918735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Equipos y medios en la comunicación telefónica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17277B5-56D0-1B6A-0075-DE8E9A7EEA9D}"/>
              </a:ext>
            </a:extLst>
          </p:cNvPr>
          <p:cNvSpPr txBox="1">
            <a:spLocks/>
          </p:cNvSpPr>
          <p:nvPr userDrawn="1"/>
        </p:nvSpPr>
        <p:spPr>
          <a:xfrm>
            <a:off x="1005945" y="1264251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Equipos telefónicos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89E77B7E-CECD-A4FC-7AF6-236C5FC68E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1264251"/>
            <a:ext cx="319069" cy="3408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9DA875-1951-0BC4-1B88-6768436201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30067" y="1206562"/>
            <a:ext cx="5016191" cy="5250958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04F95587-4CCE-C472-55BD-8BD7A72F99C7}"/>
              </a:ext>
            </a:extLst>
          </p:cNvPr>
          <p:cNvSpPr/>
          <p:nvPr userDrawn="1"/>
        </p:nvSpPr>
        <p:spPr>
          <a:xfrm>
            <a:off x="4966855" y="1206562"/>
            <a:ext cx="3345872" cy="576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7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4918735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Equipos y medios en la comunicación telefónica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17277B5-56D0-1B6A-0075-DE8E9A7EEA9D}"/>
              </a:ext>
            </a:extLst>
          </p:cNvPr>
          <p:cNvSpPr txBox="1">
            <a:spLocks/>
          </p:cNvSpPr>
          <p:nvPr userDrawn="1"/>
        </p:nvSpPr>
        <p:spPr>
          <a:xfrm>
            <a:off x="1005945" y="1264251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Nuevos medios y sistemas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89E77B7E-CECD-A4FC-7AF6-236C5FC68E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1264251"/>
            <a:ext cx="319069" cy="34082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04F95587-4CCE-C472-55BD-8BD7A72F99C7}"/>
              </a:ext>
            </a:extLst>
          </p:cNvPr>
          <p:cNvSpPr/>
          <p:nvPr userDrawn="1"/>
        </p:nvSpPr>
        <p:spPr>
          <a:xfrm>
            <a:off x="4966855" y="1206562"/>
            <a:ext cx="3345872" cy="576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5EBD642-5443-3FD0-5ABD-E8BFB402CF28}"/>
              </a:ext>
            </a:extLst>
          </p:cNvPr>
          <p:cNvSpPr/>
          <p:nvPr userDrawn="1"/>
        </p:nvSpPr>
        <p:spPr>
          <a:xfrm>
            <a:off x="698627" y="1637884"/>
            <a:ext cx="7791196" cy="1052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Teléfono móvil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Videoconferencia</a:t>
            </a:r>
          </a:p>
          <a:p>
            <a:pPr marL="228600" indent="-2286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11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Comunicación telefónica a través de internet</a:t>
            </a:r>
            <a:endParaRPr lang="es-ES_tradnl" sz="1100" b="1" noProof="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F5F1984-8D24-C2E5-471A-B4886C719453}"/>
              </a:ext>
            </a:extLst>
          </p:cNvPr>
          <p:cNvSpPr txBox="1">
            <a:spLocks/>
          </p:cNvSpPr>
          <p:nvPr userDrawn="1"/>
        </p:nvSpPr>
        <p:spPr>
          <a:xfrm>
            <a:off x="1005945" y="2817774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Funciones adicionales de telefonía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82C2E09C-921F-6386-377A-CF7700AB49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2817774"/>
            <a:ext cx="319069" cy="34082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ED38DC8-B8A5-F60C-B6F7-4CCA815820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0305" y="3276248"/>
            <a:ext cx="7669518" cy="321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1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Informática en las comunicaciones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C0AC772-DF72-56CB-C6C9-2A19FC9B1C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8025" y="1728327"/>
            <a:ext cx="7772400" cy="4729193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85D5D253-C27D-343E-5B7D-A53CFEEA9F35}"/>
              </a:ext>
            </a:extLst>
          </p:cNvPr>
          <p:cNvSpPr txBox="1">
            <a:spLocks/>
          </p:cNvSpPr>
          <p:nvPr userDrawn="1"/>
        </p:nvSpPr>
        <p:spPr>
          <a:xfrm>
            <a:off x="1005945" y="1264251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Pautas para preparar una videoconferencia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A53BB9EC-617E-3B40-A64B-80E27B3A50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1264251"/>
            <a:ext cx="319069" cy="34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2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639B01EB-93B0-B51C-351E-E75286EBBD07}"/>
              </a:ext>
            </a:extLst>
          </p:cNvPr>
          <p:cNvSpPr/>
          <p:nvPr userDrawn="1"/>
        </p:nvSpPr>
        <p:spPr>
          <a:xfrm>
            <a:off x="6609523" y="2270"/>
            <a:ext cx="2534477" cy="759192"/>
          </a:xfrm>
          <a:custGeom>
            <a:avLst/>
            <a:gdLst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633869 w 2633869"/>
              <a:gd name="connsiteY4" fmla="*/ 474034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0 w 2661401"/>
              <a:gd name="connsiteY0" fmla="*/ 474034 h 948068"/>
              <a:gd name="connsiteX1" fmla="*/ 474034 w 2661401"/>
              <a:gd name="connsiteY1" fmla="*/ 0 h 948068"/>
              <a:gd name="connsiteX2" fmla="*/ 2159835 w 2661401"/>
              <a:gd name="connsiteY2" fmla="*/ 0 h 948068"/>
              <a:gd name="connsiteX3" fmla="*/ 2633869 w 2661401"/>
              <a:gd name="connsiteY3" fmla="*/ 474034 h 948068"/>
              <a:gd name="connsiteX4" fmla="*/ 2661401 w 2661401"/>
              <a:gd name="connsiteY4" fmla="*/ 493913 h 948068"/>
              <a:gd name="connsiteX5" fmla="*/ 2159835 w 2661401"/>
              <a:gd name="connsiteY5" fmla="*/ 948068 h 948068"/>
              <a:gd name="connsiteX6" fmla="*/ 474034 w 2661401"/>
              <a:gd name="connsiteY6" fmla="*/ 948068 h 948068"/>
              <a:gd name="connsiteX7" fmla="*/ 0 w 2661401"/>
              <a:gd name="connsiteY7" fmla="*/ 474034 h 948068"/>
              <a:gd name="connsiteX0" fmla="*/ 0 w 2633869"/>
              <a:gd name="connsiteY0" fmla="*/ 474034 h 948068"/>
              <a:gd name="connsiteX1" fmla="*/ 474034 w 2633869"/>
              <a:gd name="connsiteY1" fmla="*/ 0 h 948068"/>
              <a:gd name="connsiteX2" fmla="*/ 2159835 w 2633869"/>
              <a:gd name="connsiteY2" fmla="*/ 0 h 948068"/>
              <a:gd name="connsiteX3" fmla="*/ 2633869 w 2633869"/>
              <a:gd name="connsiteY3" fmla="*/ 474034 h 948068"/>
              <a:gd name="connsiteX4" fmla="*/ 2340198 w 2633869"/>
              <a:gd name="connsiteY4" fmla="*/ 404461 h 948068"/>
              <a:gd name="connsiteX5" fmla="*/ 2159835 w 2633869"/>
              <a:gd name="connsiteY5" fmla="*/ 948068 h 948068"/>
              <a:gd name="connsiteX6" fmla="*/ 474034 w 2633869"/>
              <a:gd name="connsiteY6" fmla="*/ 948068 h 948068"/>
              <a:gd name="connsiteX7" fmla="*/ 0 w 2633869"/>
              <a:gd name="connsiteY7" fmla="*/ 47403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0" fmla="*/ 2340198 w 2718300"/>
              <a:gd name="connsiteY0" fmla="*/ 404461 h 948068"/>
              <a:gd name="connsiteX1" fmla="*/ 2159835 w 2718300"/>
              <a:gd name="connsiteY1" fmla="*/ 948068 h 948068"/>
              <a:gd name="connsiteX2" fmla="*/ 474034 w 2718300"/>
              <a:gd name="connsiteY2" fmla="*/ 948068 h 948068"/>
              <a:gd name="connsiteX3" fmla="*/ 0 w 2718300"/>
              <a:gd name="connsiteY3" fmla="*/ 474034 h 948068"/>
              <a:gd name="connsiteX4" fmla="*/ 474034 w 2718300"/>
              <a:gd name="connsiteY4" fmla="*/ 0 h 948068"/>
              <a:gd name="connsiteX5" fmla="*/ 2159835 w 2718300"/>
              <a:gd name="connsiteY5" fmla="*/ 0 h 948068"/>
              <a:gd name="connsiteX6" fmla="*/ 2718300 w 2718300"/>
              <a:gd name="connsiteY6" fmla="*/ 565474 h 948068"/>
              <a:gd name="connsiteX7" fmla="*/ 2340198 w 2718300"/>
              <a:gd name="connsiteY7" fmla="*/ 404461 h 948068"/>
              <a:gd name="connsiteX0" fmla="*/ 2340198 w 2378742"/>
              <a:gd name="connsiteY0" fmla="*/ 404461 h 948068"/>
              <a:gd name="connsiteX1" fmla="*/ 2159835 w 2378742"/>
              <a:gd name="connsiteY1" fmla="*/ 948068 h 948068"/>
              <a:gd name="connsiteX2" fmla="*/ 474034 w 2378742"/>
              <a:gd name="connsiteY2" fmla="*/ 948068 h 948068"/>
              <a:gd name="connsiteX3" fmla="*/ 0 w 2378742"/>
              <a:gd name="connsiteY3" fmla="*/ 474034 h 948068"/>
              <a:gd name="connsiteX4" fmla="*/ 474034 w 2378742"/>
              <a:gd name="connsiteY4" fmla="*/ 0 h 948068"/>
              <a:gd name="connsiteX5" fmla="*/ 2159835 w 2378742"/>
              <a:gd name="connsiteY5" fmla="*/ 0 h 948068"/>
              <a:gd name="connsiteX6" fmla="*/ 2378742 w 2378742"/>
              <a:gd name="connsiteY6" fmla="*/ 227544 h 948068"/>
              <a:gd name="connsiteX7" fmla="*/ 2340198 w 2378742"/>
              <a:gd name="connsiteY7" fmla="*/ 404461 h 948068"/>
              <a:gd name="connsiteX0" fmla="*/ 2340198 w 2367437"/>
              <a:gd name="connsiteY0" fmla="*/ 404461 h 948068"/>
              <a:gd name="connsiteX1" fmla="*/ 2159835 w 2367437"/>
              <a:gd name="connsiteY1" fmla="*/ 948068 h 948068"/>
              <a:gd name="connsiteX2" fmla="*/ 474034 w 2367437"/>
              <a:gd name="connsiteY2" fmla="*/ 948068 h 948068"/>
              <a:gd name="connsiteX3" fmla="*/ 0 w 2367437"/>
              <a:gd name="connsiteY3" fmla="*/ 474034 h 948068"/>
              <a:gd name="connsiteX4" fmla="*/ 474034 w 2367437"/>
              <a:gd name="connsiteY4" fmla="*/ 0 h 948068"/>
              <a:gd name="connsiteX5" fmla="*/ 2159835 w 2367437"/>
              <a:gd name="connsiteY5" fmla="*/ 0 h 948068"/>
              <a:gd name="connsiteX6" fmla="*/ 2340198 w 2367437"/>
              <a:gd name="connsiteY6" fmla="*/ 404461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291141"/>
              <a:gd name="connsiteY0" fmla="*/ 0 h 948068"/>
              <a:gd name="connsiteX1" fmla="*/ 2119945 w 2291141"/>
              <a:gd name="connsiteY1" fmla="*/ 490868 h 948068"/>
              <a:gd name="connsiteX2" fmla="*/ 2159835 w 2291141"/>
              <a:gd name="connsiteY2" fmla="*/ 948068 h 948068"/>
              <a:gd name="connsiteX3" fmla="*/ 474034 w 2291141"/>
              <a:gd name="connsiteY3" fmla="*/ 948068 h 948068"/>
              <a:gd name="connsiteX4" fmla="*/ 0 w 2291141"/>
              <a:gd name="connsiteY4" fmla="*/ 474034 h 948068"/>
              <a:gd name="connsiteX5" fmla="*/ 474034 w 2291141"/>
              <a:gd name="connsiteY5" fmla="*/ 0 h 948068"/>
              <a:gd name="connsiteX6" fmla="*/ 2159835 w 2291141"/>
              <a:gd name="connsiteY6" fmla="*/ 0 h 948068"/>
              <a:gd name="connsiteX0" fmla="*/ 2159835 w 2370560"/>
              <a:gd name="connsiteY0" fmla="*/ 0 h 948068"/>
              <a:gd name="connsiteX1" fmla="*/ 2159835 w 2370560"/>
              <a:gd name="connsiteY1" fmla="*/ 948068 h 948068"/>
              <a:gd name="connsiteX2" fmla="*/ 474034 w 2370560"/>
              <a:gd name="connsiteY2" fmla="*/ 948068 h 948068"/>
              <a:gd name="connsiteX3" fmla="*/ 0 w 2370560"/>
              <a:gd name="connsiteY3" fmla="*/ 474034 h 948068"/>
              <a:gd name="connsiteX4" fmla="*/ 474034 w 2370560"/>
              <a:gd name="connsiteY4" fmla="*/ 0 h 948068"/>
              <a:gd name="connsiteX5" fmla="*/ 2159835 w 2370560"/>
              <a:gd name="connsiteY5" fmla="*/ 0 h 948068"/>
              <a:gd name="connsiteX0" fmla="*/ 2159835 w 2159835"/>
              <a:gd name="connsiteY0" fmla="*/ 0 h 948068"/>
              <a:gd name="connsiteX1" fmla="*/ 2159835 w 2159835"/>
              <a:gd name="connsiteY1" fmla="*/ 948068 h 948068"/>
              <a:gd name="connsiteX2" fmla="*/ 474034 w 2159835"/>
              <a:gd name="connsiteY2" fmla="*/ 948068 h 948068"/>
              <a:gd name="connsiteX3" fmla="*/ 0 w 2159835"/>
              <a:gd name="connsiteY3" fmla="*/ 474034 h 948068"/>
              <a:gd name="connsiteX4" fmla="*/ 474034 w 2159835"/>
              <a:gd name="connsiteY4" fmla="*/ 0 h 948068"/>
              <a:gd name="connsiteX5" fmla="*/ 2159835 w 2159835"/>
              <a:gd name="connsiteY5" fmla="*/ 0 h 948068"/>
              <a:gd name="connsiteX0" fmla="*/ 2062763 w 2062763"/>
              <a:gd name="connsiteY0" fmla="*/ 0 h 948068"/>
              <a:gd name="connsiteX1" fmla="*/ 2062763 w 2062763"/>
              <a:gd name="connsiteY1" fmla="*/ 948068 h 948068"/>
              <a:gd name="connsiteX2" fmla="*/ 376962 w 2062763"/>
              <a:gd name="connsiteY2" fmla="*/ 948068 h 948068"/>
              <a:gd name="connsiteX3" fmla="*/ 0 w 2062763"/>
              <a:gd name="connsiteY3" fmla="*/ 486446 h 948068"/>
              <a:gd name="connsiteX4" fmla="*/ 376962 w 2062763"/>
              <a:gd name="connsiteY4" fmla="*/ 0 h 948068"/>
              <a:gd name="connsiteX5" fmla="*/ 2062763 w 2062763"/>
              <a:gd name="connsiteY5" fmla="*/ 0 h 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2763" h="948068">
                <a:moveTo>
                  <a:pt x="2062763" y="0"/>
                </a:moveTo>
                <a:lnTo>
                  <a:pt x="2062763" y="948068"/>
                </a:lnTo>
                <a:lnTo>
                  <a:pt x="376962" y="948068"/>
                </a:lnTo>
                <a:cubicBezTo>
                  <a:pt x="115160" y="948068"/>
                  <a:pt x="0" y="748248"/>
                  <a:pt x="0" y="486446"/>
                </a:cubicBezTo>
                <a:cubicBezTo>
                  <a:pt x="0" y="224644"/>
                  <a:pt x="115160" y="0"/>
                  <a:pt x="376962" y="0"/>
                </a:cubicBezTo>
                <a:lnTo>
                  <a:pt x="2062763" y="0"/>
                </a:lnTo>
                <a:close/>
              </a:path>
            </a:pathLst>
          </a:custGeom>
          <a:solidFill>
            <a:srgbClr val="EB8C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Verdana"/>
                <a:cs typeface="Verdana"/>
              </a:rPr>
              <a:t>© McGraw Hill</a:t>
            </a:r>
          </a:p>
        </p:txBody>
      </p:sp>
      <p:sp>
        <p:nvSpPr>
          <p:cNvPr id="28" name="Título 1"/>
          <p:cNvSpPr txBox="1">
            <a:spLocks/>
          </p:cNvSpPr>
          <p:nvPr userDrawn="1"/>
        </p:nvSpPr>
        <p:spPr>
          <a:xfrm>
            <a:off x="5857643" y="75232"/>
            <a:ext cx="2927947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>
                <a:solidFill>
                  <a:schemeClr val="bg1"/>
                </a:solidFill>
                <a:latin typeface="Verdana"/>
                <a:cs typeface="Verdana"/>
              </a:rPr>
              <a:t>General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55E220-8C03-B4CE-71E2-201FBAA97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5782" y="315565"/>
            <a:ext cx="733558" cy="75123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777D195-1A59-3A9D-CCCD-9E759D2A51D2}"/>
              </a:ext>
            </a:extLst>
          </p:cNvPr>
          <p:cNvSpPr txBox="1">
            <a:spLocks/>
          </p:cNvSpPr>
          <p:nvPr userDrawn="1"/>
        </p:nvSpPr>
        <p:spPr>
          <a:xfrm>
            <a:off x="1991220" y="455584"/>
            <a:ext cx="6150303" cy="611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Informática en las comunicaciones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9C6206BE-511D-4733-C996-63457C9901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3270" y="455584"/>
            <a:ext cx="407266" cy="435034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85D5D253-C27D-343E-5B7D-A53CFEEA9F35}"/>
              </a:ext>
            </a:extLst>
          </p:cNvPr>
          <p:cNvSpPr txBox="1">
            <a:spLocks/>
          </p:cNvSpPr>
          <p:nvPr userDrawn="1"/>
        </p:nvSpPr>
        <p:spPr>
          <a:xfrm>
            <a:off x="1005945" y="1264251"/>
            <a:ext cx="6870816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Pautas durante el desarrollo de una videoconferencia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A53BB9EC-617E-3B40-A64B-80E27B3A50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79" y="1264251"/>
            <a:ext cx="319069" cy="3408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83C6DD-B63F-E8AB-5468-6F0C9CC458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213" y="1719083"/>
            <a:ext cx="7772400" cy="443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82" r:id="rId3"/>
    <p:sldLayoutId id="2147483683" r:id="rId4"/>
    <p:sldLayoutId id="2147483694" r:id="rId5"/>
    <p:sldLayoutId id="2147483695" r:id="rId6"/>
    <p:sldLayoutId id="2147483684" r:id="rId7"/>
    <p:sldLayoutId id="2147483696" r:id="rId8"/>
    <p:sldLayoutId id="2147483654" r:id="rId9"/>
    <p:sldLayoutId id="2147483697" r:id="rId10"/>
    <p:sldLayoutId id="2147483698" r:id="rId11"/>
    <p:sldLayoutId id="2147483699" r:id="rId12"/>
    <p:sldLayoutId id="2147483685" r:id="rId13"/>
    <p:sldLayoutId id="2147483700" r:id="rId14"/>
    <p:sldLayoutId id="2147483701" r:id="rId15"/>
    <p:sldLayoutId id="2147483671" r:id="rId16"/>
    <p:sldLayoutId id="2147483702" r:id="rId17"/>
    <p:sldLayoutId id="2147483686" r:id="rId18"/>
    <p:sldLayoutId id="2147483703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79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89063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0242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94968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3641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43287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50381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63705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8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9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9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2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74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8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7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00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4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76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3EA4123CDFA743853D097AEDD54D11" ma:contentTypeVersion="14" ma:contentTypeDescription="Create a new document." ma:contentTypeScope="" ma:versionID="a5035054ff456b56412ae10e15c76110">
  <xsd:schema xmlns:xsd="http://www.w3.org/2001/XMLSchema" xmlns:xs="http://www.w3.org/2001/XMLSchema" xmlns:p="http://schemas.microsoft.com/office/2006/metadata/properties" xmlns:ns2="5c3d6e1c-a99c-4031-b582-00693b411b6c" xmlns:ns3="bccac082-0db7-49d0-b4ba-b7e930e1f6a4" targetNamespace="http://schemas.microsoft.com/office/2006/metadata/properties" ma:root="true" ma:fieldsID="81b836c59310b412d2ffc53165890ad8" ns2:_="" ns3:_="">
    <xsd:import namespace="5c3d6e1c-a99c-4031-b582-00693b411b6c"/>
    <xsd:import namespace="bccac082-0db7-49d0-b4ba-b7e930e1f6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3d6e1c-a99c-4031-b582-00693b411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ac082-0db7-49d0-b4ba-b7e930e1f6a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fcc0527-2775-4743-ae44-4c2d718fe7a7}" ma:internalName="TaxCatchAll" ma:showField="CatchAllData" ma:web="bccac082-0db7-49d0-b4ba-b7e930e1f6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3d6e1c-a99c-4031-b582-00693b411b6c">
      <Terms xmlns="http://schemas.microsoft.com/office/infopath/2007/PartnerControls"/>
    </lcf76f155ced4ddcb4097134ff3c332f>
    <TaxCatchAll xmlns="bccac082-0db7-49d0-b4ba-b7e930e1f6a4" xsi:nil="true"/>
  </documentManagement>
</p:properties>
</file>

<file path=customXml/itemProps1.xml><?xml version="1.0" encoding="utf-8"?>
<ds:datastoreItem xmlns:ds="http://schemas.openxmlformats.org/officeDocument/2006/customXml" ds:itemID="{B40FF764-FAF6-444B-BFDB-F6774BEDC2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3d6e1c-a99c-4031-b582-00693b411b6c"/>
    <ds:schemaRef ds:uri="bccac082-0db7-49d0-b4ba-b7e930e1f6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061F57-6B7F-4885-AD44-72B3BCE451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E5D3DB-0071-4F7E-B631-B52977BBD555}">
  <ds:schemaRefs>
    <ds:schemaRef ds:uri="http://schemas.microsoft.com/office/2006/metadata/properties"/>
    <ds:schemaRef ds:uri="http://schemas.microsoft.com/office/infopath/2007/PartnerControls"/>
    <ds:schemaRef ds:uri="5c3d6e1c-a99c-4031-b582-00693b411b6c"/>
    <ds:schemaRef ds:uri="bccac082-0db7-49d0-b4ba-b7e930e1f6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0</Words>
  <Application>Microsoft Office PowerPoint</Application>
  <PresentationFormat>Presentación en pantalla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SOFIA GARCIA BLANCO</cp:lastModifiedBy>
  <cp:revision>28</cp:revision>
  <dcterms:created xsi:type="dcterms:W3CDTF">2014-11-24T08:34:51Z</dcterms:created>
  <dcterms:modified xsi:type="dcterms:W3CDTF">2024-10-25T09:09:12Z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0x0101007A3EA4123CDFA743853D097AEDD54D11</vt:lpwstr>
  </property>
  <property fmtid="{D5CDD505-2E9C-101B-9397-08002B2CF9AE}" pid="3" name="MediaServiceImageTags">
    <vt:lpwstr/>
  </property>
</Properties>
</file>