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5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4" r:id="rId27"/>
    <p:sldId id="282" r:id="rId28"/>
    <p:sldId id="283" r:id="rId29"/>
    <p:sldId id="285" r:id="rId30"/>
    <p:sldId id="287" r:id="rId31"/>
    <p:sldId id="286" r:id="rId32"/>
    <p:sldId id="288" r:id="rId3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 snapToObjects="1">
      <p:cViewPr varScale="1">
        <p:scale>
          <a:sx n="120" d="100"/>
          <a:sy n="120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B35A8-9A2C-3B48-AF7B-88C56AE8C9BD}" type="datetimeFigureOut">
              <a:rPr lang="es-ES" smtClean="0"/>
              <a:t>1/10/25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25213-FC62-0648-91E0-4B9E75345C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0885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25213-FC62-0648-91E0-4B9E75345C62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679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472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472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6538D75-00C2-DE73-4C65-FE94AC65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0B8E-A176-49F2-A3C1-FEDA0200170B}" type="datetime2">
              <a:rPr lang="en-US" smtClean="0"/>
              <a:t>Wednesday, October 1, 2025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B601B81-68C1-B63A-105C-EC637DF5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F3E495-0415-392A-9A07-34555BBC7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60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1825625"/>
            <a:ext cx="10515600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25CBB87-BE9B-82CE-8A24-F21EEA036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7BA6-BEF8-495F-ACCD-8D19769E4FC6}" type="datetime2">
              <a:rPr lang="en-US" smtClean="0"/>
              <a:t>Wednesday, October 1, 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131628-C033-9728-C4CF-90CDBCB8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67216CA-9A26-BBE7-68A3-9237D22C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9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B034DD9-4A61-318F-88CF-79721B55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292D-4609-4E55-92E3-C12C6A1234E8}" type="datetime2">
              <a:rPr lang="en-US" smtClean="0"/>
              <a:t>Wednesday, October 1, 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496DA99-E916-9F7C-9E88-AA06046A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1CC86B5-B6B3-4633-0D90-AACB44D0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86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8F7F10-35F6-E392-D41B-3CD300D5CCF8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181600" cy="420638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buChar char="¬"/>
            </a:pPr>
            <a:r>
              <a:rPr lang="en-US"/>
              <a:t>Click to edit Master text styles</a:t>
            </a:r>
          </a:p>
          <a:p>
            <a:pPr lvl="1">
              <a:buChar char="¬"/>
            </a:pPr>
            <a:r>
              <a:rPr lang="en-US"/>
              <a:t>Second level</a:t>
            </a:r>
          </a:p>
          <a:p>
            <a:pPr lvl="2">
              <a:buChar char="¬"/>
            </a:pPr>
            <a:r>
              <a:rPr lang="en-US"/>
              <a:t>Third level</a:t>
            </a:r>
          </a:p>
          <a:p>
            <a:pPr lvl="3">
              <a:buChar char="¬"/>
            </a:pPr>
            <a:r>
              <a:rPr lang="en-US"/>
              <a:t>Fourth level</a:t>
            </a:r>
          </a:p>
          <a:p>
            <a:pPr lvl="4">
              <a:buChar char="¬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6178" y="1825625"/>
            <a:ext cx="518004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274CEC-210E-BC97-9B79-A7D801E4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E0E29-2C79-4A2A-B61C-A21B8362A50A}" type="datetime2">
              <a:rPr lang="en-US" smtClean="0"/>
              <a:t>Wednesday, October 1, 2025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86B3D53-F805-C08E-2359-498218FC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C4695B-D7BD-45F7-EB23-6FDAF241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57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A1F52B7-5271-53AA-8260-0CF50FF8DA3C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8" y="365125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1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178" y="2505075"/>
            <a:ext cx="515778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5459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54590" y="2505075"/>
            <a:ext cx="5183188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198C3F1-4E77-7888-CDB8-CF9406E4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A0177-5432-41AC-9593-8EC96BFF4F82}" type="datetime2">
              <a:rPr lang="en-US" smtClean="0"/>
              <a:t>Wednesday, October 1, 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93561D3-90F6-AD82-BCFE-90F9427D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2F9B33-3FA7-526F-7B45-342EB64A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9328E63-E075-39E2-BAA7-30CCAE2E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29A7B-B2F1-41A3-B969-4E25F618B967}" type="datetime2">
              <a:rPr lang="en-US" smtClean="0"/>
              <a:t>Wednesday, October 1, 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894A5-0E01-F43E-C68A-2EFAB2EB8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250128C-CE40-2B40-1B89-7E9AAAAC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6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81B99-C6A0-F92A-BDD3-BB362196501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B8367C-67E1-A50A-1584-F859A6FED9C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8861-51D7-741E-6B2C-25412D40E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98B79-F222-4FD1-8713-07459E1B5004}" type="datetime2">
              <a:rPr lang="en-US" smtClean="0"/>
              <a:t>Wednesday, October 1,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9A2F-0657-B33B-8334-C458A953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4FC84-48ED-0480-2497-FCD84C12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77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12425" cy="1600200"/>
          </a:xfrm>
        </p:spPr>
        <p:txBody>
          <a:bodyPr anchor="b">
            <a:norm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830" y="2199340"/>
            <a:ext cx="6172200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3F37370-7C05-0AAE-A0C3-9EE620A8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630FD-0818-4065-B5FE-410552D9B1BC}" type="datetime2">
              <a:rPr lang="en-US" smtClean="0"/>
              <a:t>Wednesday, October 1, 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900B8E3-39E6-A88A-BBFB-717596EB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8E340D-1840-D987-3EEA-963BDDE3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4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1276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0F28E44-58BB-553B-BBD0-F292C66C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D289-0EBF-40C7-B6E8-60285281F180}" type="datetime2">
              <a:rPr lang="en-US" smtClean="0"/>
              <a:t>Wednesday, October 1, 2025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22D156-E5FE-F118-0553-B401F196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AEE0A6-6120-9BA2-5751-E0E2D8CF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90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68C47-2910-B99C-EC67-F6649ADC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A49D-4A7C-4944-9802-8EE0B5A6CEDD}" type="datetime2">
              <a:rPr lang="en-US" smtClean="0"/>
              <a:t>Wednesday, October 1, 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19515-4A04-FBE0-E89C-86ECBB7E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9C272-2490-C827-9BE5-9CEE4185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988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2613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43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F68BE-C313-C839-B719-0339AC34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9DDD-3B11-4150-8B39-3662C10D8BF9}" type="datetime2">
              <a:rPr lang="en-US" smtClean="0"/>
              <a:t>Wednesday, October 1, 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4F4E5F-FFF4-F934-3DD9-134F8D24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FE0F82-88EB-FAE2-FC02-99D5EE30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3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B53B4F-080C-8523-03AD-871CC3B8D168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3B790B-70BD-FD52-2540-F1DA4882170E}"/>
              </a:ext>
            </a:extLst>
          </p:cNvPr>
          <p:cNvSpPr/>
          <p:nvPr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Tag=AccentColor&#10;Flavor=Light&#10;Target=Line">
            <a:extLst>
              <a:ext uri="{FF2B5EF4-FFF2-40B4-BE49-F238E27FC236}">
                <a16:creationId xmlns:a16="http://schemas.microsoft.com/office/drawing/2014/main" id="{7D4FC5F0-CBD6-AEEB-4902-28D624068890}"/>
              </a:ext>
            </a:extLst>
          </p:cNvPr>
          <p:cNvCxnSpPr>
            <a:cxnSpLocks/>
          </p:cNvCxnSpPr>
          <p:nvPr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 descr="Tag=AccentColor&#10;Flavor=Light&#10;Target=Line">
            <a:extLst>
              <a:ext uri="{FF2B5EF4-FFF2-40B4-BE49-F238E27FC236}">
                <a16:creationId xmlns:a16="http://schemas.microsoft.com/office/drawing/2014/main" id="{FA9EB4DB-DDA5-1A45-7D87-B2BF67D2D1C3}"/>
              </a:ext>
            </a:extLst>
          </p:cNvPr>
          <p:cNvCxnSpPr>
            <a:cxnSpLocks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4CDC665-7415-4DAF-AE09-B9BBC1907393}" type="datetime2">
              <a:rPr lang="en-US" smtClean="0"/>
              <a:t>Wednesday, October 1, 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-18288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7BE69E03-4804-4553-A1EC-F089884EF50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71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64" r:id="rId6"/>
    <p:sldLayoutId id="2147483759" r:id="rId7"/>
    <p:sldLayoutId id="2147483760" r:id="rId8"/>
    <p:sldLayoutId id="2147483761" r:id="rId9"/>
    <p:sldLayoutId id="2147483763" r:id="rId10"/>
    <p:sldLayoutId id="2147483762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wJvkIautCk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2scgrSm0Xy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B2D5F2B-0572-EE48-BA37-02C82FE49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3000" y="-180975"/>
            <a:ext cx="5515357" cy="2967606"/>
          </a:xfrm>
        </p:spPr>
        <p:txBody>
          <a:bodyPr anchor="b">
            <a:normAutofit/>
          </a:bodyPr>
          <a:lstStyle/>
          <a:p>
            <a:pPr algn="l"/>
            <a:r>
              <a:rPr lang="es-ES" sz="4800" b="1" dirty="0"/>
              <a:t>TEMA 1</a:t>
            </a:r>
            <a:br>
              <a:rPr lang="es-ES" sz="4800" b="1" dirty="0"/>
            </a:br>
            <a:r>
              <a:rPr lang="es-ES" sz="4800" b="1" dirty="0"/>
              <a:t>EL SER HUMANO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692F31-97C7-C64B-BC9B-222FA40F7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475" y="2975028"/>
            <a:ext cx="5353877" cy="296760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ES" sz="2200" dirty="0"/>
              <a:t>Profesora: Laura Busto Callejo</a:t>
            </a:r>
          </a:p>
          <a:p>
            <a:pPr algn="l"/>
            <a:r>
              <a:rPr lang="es-ES" sz="2200" dirty="0"/>
              <a:t>Asignatura: Formación y Orientación Personal y Profesional (FOPP)</a:t>
            </a:r>
          </a:p>
          <a:p>
            <a:pPr algn="l"/>
            <a:r>
              <a:rPr lang="es-ES" sz="2200" dirty="0"/>
              <a:t>Tipo de materia: Optativa</a:t>
            </a:r>
          </a:p>
          <a:p>
            <a:pPr algn="l"/>
            <a:r>
              <a:rPr lang="es-ES" sz="2200" dirty="0"/>
              <a:t>Centro: IES Vía de La Plata</a:t>
            </a:r>
          </a:p>
          <a:p>
            <a:pPr algn="l"/>
            <a:r>
              <a:rPr lang="es-ES" sz="2200" dirty="0"/>
              <a:t>Nivel: 4º ESO</a:t>
            </a:r>
          </a:p>
          <a:p>
            <a:pPr algn="l"/>
            <a:r>
              <a:rPr lang="es-ES" sz="2200" dirty="0"/>
              <a:t>Curso: 25-26</a:t>
            </a:r>
          </a:p>
          <a:p>
            <a:pPr algn="l"/>
            <a:endParaRPr lang="es-ES" sz="2200" dirty="0"/>
          </a:p>
        </p:txBody>
      </p:sp>
      <p:pic>
        <p:nvPicPr>
          <p:cNvPr id="4" name="Picture 3" descr="Patrones de hojas coloridos">
            <a:extLst>
              <a:ext uri="{FF2B5EF4-FFF2-40B4-BE49-F238E27FC236}">
                <a16:creationId xmlns:a16="http://schemas.microsoft.com/office/drawing/2014/main" id="{8CE56F3A-7795-EB89-EC01-20F418566E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000" r="22001" b="1"/>
          <a:stretch>
            <a:fillRect/>
          </a:stretch>
        </p:blipFill>
        <p:spPr>
          <a:xfrm>
            <a:off x="-6472" y="10"/>
            <a:ext cx="5486394" cy="685798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ECA7A1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ECA7A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ECA7A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253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81B28-F409-AD42-9F36-F94E6FD97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116" y="525828"/>
            <a:ext cx="9826752" cy="1325563"/>
          </a:xfrm>
        </p:spPr>
        <p:txBody>
          <a:bodyPr/>
          <a:lstStyle/>
          <a:p>
            <a:pPr algn="ctr"/>
            <a:r>
              <a:rPr lang="es-ES" b="1" dirty="0"/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63E442-D3D8-944A-B376-D33CA6EC7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116" y="1484897"/>
            <a:ext cx="9826752" cy="4511866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s-ES" dirty="0"/>
              <a:t>El conocimiento del Ser Humano</a:t>
            </a:r>
          </a:p>
          <a:p>
            <a:pPr marL="457200" indent="-457200">
              <a:buAutoNum type="arabicPeriod"/>
            </a:pPr>
            <a:r>
              <a:rPr lang="es-ES" dirty="0"/>
              <a:t>Neurociencia y conducta</a:t>
            </a:r>
          </a:p>
          <a:p>
            <a:pPr marL="457200" indent="-457200">
              <a:buAutoNum type="arabicPeriod"/>
            </a:pPr>
            <a:r>
              <a:rPr lang="es-ES" dirty="0"/>
              <a:t>Cognición: el arte de pensar</a:t>
            </a:r>
          </a:p>
          <a:p>
            <a:pPr marL="457200" indent="-457200">
              <a:buAutoNum type="arabicPeriod"/>
            </a:pPr>
            <a:r>
              <a:rPr lang="es-ES" dirty="0"/>
              <a:t>Bienestar y hábitos saludables</a:t>
            </a:r>
          </a:p>
          <a:p>
            <a:pPr marL="457200" indent="-457200">
              <a:buAutoNum type="arabicPeriod"/>
            </a:pPr>
            <a:r>
              <a:rPr lang="es-ES" dirty="0"/>
              <a:t>Circuitos de recompensa y su relación con las adicciones</a:t>
            </a:r>
          </a:p>
          <a:p>
            <a:pPr marL="457200" indent="-457200">
              <a:buAutoNum type="arabicPeriod"/>
            </a:pPr>
            <a:r>
              <a:rPr lang="es-ES" dirty="0"/>
              <a:t>Efectos negativos del consumo de drogas y sus adicciones</a:t>
            </a:r>
          </a:p>
          <a:p>
            <a:pPr marL="457200" indent="-457200">
              <a:buAutoNum type="arabicPeriod"/>
            </a:pPr>
            <a:r>
              <a:rPr lang="es-ES" dirty="0"/>
              <a:t>Conocimiento de los factores de riesgo relacionados con el consumo de sustancias adictivas</a:t>
            </a:r>
          </a:p>
          <a:p>
            <a:pPr marL="457200" indent="-457200">
              <a:buAutoNum type="arabicPeriod"/>
            </a:pPr>
            <a:r>
              <a:rPr lang="es-ES" dirty="0"/>
              <a:t>La adolescencia</a:t>
            </a:r>
          </a:p>
          <a:p>
            <a:pPr marL="457200" indent="-457200">
              <a:buAutoNum type="arabicPeriod"/>
            </a:pPr>
            <a:r>
              <a:rPr lang="es-ES" dirty="0"/>
              <a:t>Desarrollo de la personalidad durante la adolescencia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31E9FC-F7EB-E644-8D39-086801E0F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93279B-28FC-F942-B1E8-B37CBBBCF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34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09AD0-8A7D-0C47-991F-4B25754D4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613" y="-159215"/>
            <a:ext cx="10040537" cy="1325563"/>
          </a:xfrm>
        </p:spPr>
        <p:txBody>
          <a:bodyPr>
            <a:noAutofit/>
          </a:bodyPr>
          <a:lstStyle/>
          <a:p>
            <a:r>
              <a:rPr lang="es-ES" sz="3600" b="1" dirty="0"/>
              <a:t>1. EL CONOCIMIENTO DEL SER HUMANO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F5AD87-CED1-084B-87AC-2DCBCCEE1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611" y="738606"/>
            <a:ext cx="10040537" cy="4206383"/>
          </a:xfrm>
        </p:spPr>
        <p:txBody>
          <a:bodyPr>
            <a:normAutofit/>
          </a:bodyPr>
          <a:lstStyle/>
          <a:p>
            <a:r>
              <a:rPr lang="es-ES" sz="1800" dirty="0"/>
              <a:t>VISIÓN Y CONOCIMIENTO DEL SER HUMANO DESDE LAS PERSPECTIVAS PSICOLÓGICAS, ANTROPOLÓGICAS Y SOCIOLÓGICAS.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04EB2A-8F46-F048-A431-4CA5B2755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8522B1-DE8A-2C4D-B7CE-B1892C9AA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25A378E8-9763-594E-BE5B-155D355B63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827691"/>
              </p:ext>
            </p:extLst>
          </p:nvPr>
        </p:nvGraphicFramePr>
        <p:xfrm>
          <a:off x="1462610" y="1491186"/>
          <a:ext cx="10726341" cy="3875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5447">
                  <a:extLst>
                    <a:ext uri="{9D8B030D-6E8A-4147-A177-3AD203B41FA5}">
                      <a16:colId xmlns:a16="http://schemas.microsoft.com/office/drawing/2014/main" val="3304440535"/>
                    </a:ext>
                  </a:extLst>
                </a:gridCol>
                <a:gridCol w="3575447">
                  <a:extLst>
                    <a:ext uri="{9D8B030D-6E8A-4147-A177-3AD203B41FA5}">
                      <a16:colId xmlns:a16="http://schemas.microsoft.com/office/drawing/2014/main" val="330252904"/>
                    </a:ext>
                  </a:extLst>
                </a:gridCol>
                <a:gridCol w="3575447">
                  <a:extLst>
                    <a:ext uri="{9D8B030D-6E8A-4147-A177-3AD203B41FA5}">
                      <a16:colId xmlns:a16="http://schemas.microsoft.com/office/drawing/2014/main" val="2309847035"/>
                    </a:ext>
                  </a:extLst>
                </a:gridCol>
              </a:tblGrid>
              <a:tr h="496994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PSICOLOGÍA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ANTROPOLOGÍA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SOCIOLOGÍA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798671"/>
                  </a:ext>
                </a:extLst>
              </a:tr>
              <a:tr h="675727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La batalla 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Entre la diversidad y la universalidad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El escenario social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32277"/>
                  </a:ext>
                </a:extLst>
              </a:tr>
              <a:tr h="2702906">
                <a:tc>
                  <a:txBody>
                    <a:bodyPr/>
                    <a:lstStyle/>
                    <a:p>
                      <a:r>
                        <a:rPr lang="es-ES" dirty="0"/>
                        <a:t>Disciplina que estudia la mente y el comportamiento de los humanos, cómo éstos piensan, sienten, actúan…con el objetivo de entender sus traumas, pensamientos, etc…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Estudia al ser humano en el contexto de la sociedad y la cultura, en definitiva, como las personas viven en grupos, como se comunican con el lenguaje, como se comportan socialmente, que tradiciones practican y cómo evoluciona la cultura.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Estudia como las personas se relacionan entre sí, cómo se organizan las sociedades y cómo estas relaciones afectan al comportamiento humano.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334574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E1E01EF7-797B-5947-B8E1-3F4C5C0A4FA1}"/>
              </a:ext>
            </a:extLst>
          </p:cNvPr>
          <p:cNvSpPr txBox="1"/>
          <p:nvPr/>
        </p:nvSpPr>
        <p:spPr>
          <a:xfrm>
            <a:off x="1462610" y="5375319"/>
            <a:ext cx="1020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estudio de las 3 disciplinas contribuye a la comprensión de quiénes somos y cómo nos relacionamos con el mundo en que habitamos.</a:t>
            </a:r>
          </a:p>
        </p:txBody>
      </p:sp>
    </p:spTree>
    <p:extLst>
      <p:ext uri="{BB962C8B-B14F-4D97-AF65-F5344CB8AC3E}">
        <p14:creationId xmlns:p14="http://schemas.microsoft.com/office/powerpoint/2010/main" val="1069942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2. NEUROCIENCIA Y CONDUCTA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6D59E8-B060-5749-8224-E975F1231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176" y="702591"/>
            <a:ext cx="10068976" cy="9630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b="1" dirty="0"/>
              <a:t>La neurociencia </a:t>
            </a:r>
            <a:r>
              <a:rPr lang="es-ES" sz="1800" dirty="0"/>
              <a:t>es el estudio del sistema nervioso con el objetivo de comprender cómo funciona para producir y regular emociones, así como su influencia en la conducta y pensamiento.</a:t>
            </a:r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D88EBB41-2E98-6144-B67D-D62AC1CB5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777425"/>
              </p:ext>
            </p:extLst>
          </p:nvPr>
        </p:nvGraphicFramePr>
        <p:xfrm>
          <a:off x="-1" y="1595119"/>
          <a:ext cx="12107538" cy="477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950">
                  <a:extLst>
                    <a:ext uri="{9D8B030D-6E8A-4147-A177-3AD203B41FA5}">
                      <a16:colId xmlns:a16="http://schemas.microsoft.com/office/drawing/2014/main" val="1501720905"/>
                    </a:ext>
                  </a:extLst>
                </a:gridCol>
                <a:gridCol w="4200757">
                  <a:extLst>
                    <a:ext uri="{9D8B030D-6E8A-4147-A177-3AD203B41FA5}">
                      <a16:colId xmlns:a16="http://schemas.microsoft.com/office/drawing/2014/main" val="3904010082"/>
                    </a:ext>
                  </a:extLst>
                </a:gridCol>
                <a:gridCol w="4461831">
                  <a:extLst>
                    <a:ext uri="{9D8B030D-6E8A-4147-A177-3AD203B41FA5}">
                      <a16:colId xmlns:a16="http://schemas.microsoft.com/office/drawing/2014/main" val="2585182727"/>
                    </a:ext>
                  </a:extLst>
                </a:gridCol>
              </a:tblGrid>
              <a:tr h="410482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/>
                        <a:t>EL SISTEMA NERVIOSO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613221"/>
                  </a:ext>
                </a:extLst>
              </a:tr>
              <a:tr h="708504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¿QUÉ 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¿CÓMO FUNCIONA?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¿POR QUÉ HACEMOS LO QUE HACEMOS?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778187"/>
                  </a:ext>
                </a:extLst>
              </a:tr>
              <a:tr h="3441303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Compuesto por cerebro, medula espinal y neuronas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Transmite señales desde el cerebro a todo el cuerpo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Controla la capacidad de moverse, respirar, ver, pensar…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2 tipos: </a:t>
                      </a:r>
                      <a:r>
                        <a:rPr lang="es-ES" dirty="0"/>
                        <a:t>central (cerebro y médula) y periférico (los nervios que se ramifican desde la médula y se extienden a todo el cuerpo.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El cerebro y la médula espinal: </a:t>
                      </a:r>
                      <a:r>
                        <a:rPr lang="es-ES" dirty="0"/>
                        <a:t>cerebelo-nos ayuda a mantener el equilibrio y coordinar movimientos, lóbulo frontal- pensamiento y toma de decisiones, hipocampo- almacenar recuerdos.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Las neuronas: </a:t>
                      </a:r>
                      <a:r>
                        <a:rPr lang="es-ES" dirty="0"/>
                        <a:t>reciben y procesan información. Neuronas sensitivas- luz, sonido, olor, sabor… neuronas motoras- mensajes del cerebro a los músculos para generar movimiento.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Nuestra conducta viene determinada por sustancias químicas de nuestro cerebro (los neurotransmisores y las hormonas), experiencias pasadas (el cerebro ajusta el comportamiento basándose en lo aprendido), la influencia de las emociones (nos impulsan a actuar de una u otra manera) y factores genéticos y ambientales (los genes y la experiencia y el entorno en el que crecemos).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0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569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23C4E6-7F10-A242-8299-8C4CA4ED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5769FA-6861-714D-8401-C1B3FCE5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5</a:t>
            </a:fld>
            <a:endParaRPr lang="en-US"/>
          </a:p>
        </p:txBody>
      </p:sp>
      <p:pic>
        <p:nvPicPr>
          <p:cNvPr id="8" name="Imagen 7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D759C791-3364-8C46-8BF7-F46DAAB60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851" y="667512"/>
            <a:ext cx="10720149" cy="470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08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23C4E6-7F10-A242-8299-8C4CA4ED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5769FA-6861-714D-8401-C1B3FCE5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6</a:t>
            </a:fld>
            <a:endParaRPr lang="en-US"/>
          </a:p>
        </p:txBody>
      </p:sp>
      <p:pic>
        <p:nvPicPr>
          <p:cNvPr id="11" name="Imagen 10" descr="Interfaz de usuario gráfica, Texto, Aplicación, Carta&#10;&#10;Descripción generada automáticamente">
            <a:extLst>
              <a:ext uri="{FF2B5EF4-FFF2-40B4-BE49-F238E27FC236}">
                <a16:creationId xmlns:a16="http://schemas.microsoft.com/office/drawing/2014/main" id="{02EF9FC7-85D7-DB4C-88F4-CE485407F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276" y="667512"/>
            <a:ext cx="10665595" cy="393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9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23C4E6-7F10-A242-8299-8C4CA4ED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5769FA-6861-714D-8401-C1B3FCE5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7</a:t>
            </a:fld>
            <a:endParaRPr lang="en-US"/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464BDF9A-40B9-5449-868A-DA5BBE124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7512"/>
            <a:ext cx="12192000" cy="463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75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3. COGNICIÓN: EL ARTE DE PENSAR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6D59E8-B060-5749-8224-E975F1231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176" y="702591"/>
            <a:ext cx="10068976" cy="9630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/>
              <a:t>Proceso mental que nos permite recibir información del mundo que nos rodea, interpretarla, almacenarla y utilizarla.</a:t>
            </a:r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4" name="Tabla 7">
            <a:extLst>
              <a:ext uri="{FF2B5EF4-FFF2-40B4-BE49-F238E27FC236}">
                <a16:creationId xmlns:a16="http://schemas.microsoft.com/office/drawing/2014/main" id="{B3E941D1-247C-DB43-8E3D-BCD5714692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8381"/>
              </p:ext>
            </p:extLst>
          </p:nvPr>
        </p:nvGraphicFramePr>
        <p:xfrm>
          <a:off x="0" y="1314576"/>
          <a:ext cx="12188952" cy="5013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2530">
                  <a:extLst>
                    <a:ext uri="{9D8B030D-6E8A-4147-A177-3AD203B41FA5}">
                      <a16:colId xmlns:a16="http://schemas.microsoft.com/office/drawing/2014/main" val="2407720707"/>
                    </a:ext>
                  </a:extLst>
                </a:gridCol>
                <a:gridCol w="2269475">
                  <a:extLst>
                    <a:ext uri="{9D8B030D-6E8A-4147-A177-3AD203B41FA5}">
                      <a16:colId xmlns:a16="http://schemas.microsoft.com/office/drawing/2014/main" val="156755190"/>
                    </a:ext>
                  </a:extLst>
                </a:gridCol>
                <a:gridCol w="2016087">
                  <a:extLst>
                    <a:ext uri="{9D8B030D-6E8A-4147-A177-3AD203B41FA5}">
                      <a16:colId xmlns:a16="http://schemas.microsoft.com/office/drawing/2014/main" val="307949114"/>
                    </a:ext>
                  </a:extLst>
                </a:gridCol>
                <a:gridCol w="2644048">
                  <a:extLst>
                    <a:ext uri="{9D8B030D-6E8A-4147-A177-3AD203B41FA5}">
                      <a16:colId xmlns:a16="http://schemas.microsoft.com/office/drawing/2014/main" val="1546510024"/>
                    </a:ext>
                  </a:extLst>
                </a:gridCol>
                <a:gridCol w="1575320">
                  <a:extLst>
                    <a:ext uri="{9D8B030D-6E8A-4147-A177-3AD203B41FA5}">
                      <a16:colId xmlns:a16="http://schemas.microsoft.com/office/drawing/2014/main" val="244779094"/>
                    </a:ext>
                  </a:extLst>
                </a:gridCol>
                <a:gridCol w="2031492">
                  <a:extLst>
                    <a:ext uri="{9D8B030D-6E8A-4147-A177-3AD203B41FA5}">
                      <a16:colId xmlns:a16="http://schemas.microsoft.com/office/drawing/2014/main" val="4165898067"/>
                    </a:ext>
                  </a:extLst>
                </a:gridCol>
              </a:tblGrid>
              <a:tr h="441854">
                <a:tc gridSpan="6">
                  <a:txBody>
                    <a:bodyPr/>
                    <a:lstStyle/>
                    <a:p>
                      <a:pPr algn="ctr"/>
                      <a:r>
                        <a:rPr lang="es-ES" dirty="0"/>
                        <a:t>PRINCIPALES HABILIDADES COGNITIVAS O MENTALES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137968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r>
                        <a:rPr lang="es-ES" b="1" dirty="0"/>
                        <a:t>PERCEPCIÓN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ATENCIÓN Y CONCENTRACIÓN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APRENDIZAJE Y MEMORIA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PENSAMIENTO CRÍTICO Y CREATIVO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LENGUAJE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RESOLUCIÓN DE PROBLEMAS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302951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r>
                        <a:rPr lang="es-ES" dirty="0"/>
                        <a:t>Captación de la información a través de los sentidos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ES" dirty="0"/>
                        <a:t>La atención es la capacidad de enfocarse en una información mientras se ignoran otros estímulos. Cuando te concentras en algo el cerebro elimina estas distracciones.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Son dos de las funciones más importantes de la cognición. La memoria es el disco duro donde el cerebro almacena toda la información que aprende.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Crítico: </a:t>
                      </a:r>
                      <a:r>
                        <a:rPr lang="es-ES" dirty="0"/>
                        <a:t>nos permite analizar información, formular argumentos lógicos y tomar decisiones basadas en la razón.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Creativo: </a:t>
                      </a:r>
                      <a:r>
                        <a:rPr lang="es-ES" dirty="0"/>
                        <a:t>impulsa a innovar, soñar y explorar posibilidades fuera de la convencional.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Capacidad que tenemos para expresar </a:t>
                      </a:r>
                      <a:r>
                        <a:rPr lang="es-ES" dirty="0" err="1"/>
                        <a:t>pensamien</a:t>
                      </a:r>
                      <a:r>
                        <a:rPr lang="es-ES" dirty="0"/>
                        <a:t>-tos y </a:t>
                      </a:r>
                      <a:r>
                        <a:rPr lang="es-ES" dirty="0" err="1"/>
                        <a:t>sentimien</a:t>
                      </a:r>
                      <a:r>
                        <a:rPr lang="es-ES" dirty="0"/>
                        <a:t>-tos a través de la palabra.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Capacidad de encontrar soluciones a situaciones difíciles y complicadas. </a:t>
                      </a:r>
                      <a:r>
                        <a:rPr lang="es-ES" b="1" u="sng" dirty="0"/>
                        <a:t>Implica: </a:t>
                      </a:r>
                      <a:r>
                        <a:rPr lang="es-ES" dirty="0"/>
                        <a:t>identificar el problema, generar soluciones y evaluarlas para seleccionar la más efectiva.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358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58" y="-203592"/>
            <a:ext cx="10068976" cy="1325563"/>
          </a:xfrm>
        </p:spPr>
        <p:txBody>
          <a:bodyPr>
            <a:normAutofit/>
          </a:bodyPr>
          <a:lstStyle/>
          <a:p>
            <a:r>
              <a:rPr lang="es-ES" sz="3600" b="1" dirty="0"/>
              <a:t>4. BIENESTAR Y HÁBITOS SALUDABLES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4" name="Tabla 7">
            <a:extLst>
              <a:ext uri="{FF2B5EF4-FFF2-40B4-BE49-F238E27FC236}">
                <a16:creationId xmlns:a16="http://schemas.microsoft.com/office/drawing/2014/main" id="{B3E941D1-247C-DB43-8E3D-BCD5714692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185834"/>
              </p:ext>
            </p:extLst>
          </p:nvPr>
        </p:nvGraphicFramePr>
        <p:xfrm>
          <a:off x="0" y="807932"/>
          <a:ext cx="11964317" cy="5089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2675">
                  <a:extLst>
                    <a:ext uri="{9D8B030D-6E8A-4147-A177-3AD203B41FA5}">
                      <a16:colId xmlns:a16="http://schemas.microsoft.com/office/drawing/2014/main" val="2407720707"/>
                    </a:ext>
                  </a:extLst>
                </a:gridCol>
                <a:gridCol w="4010139">
                  <a:extLst>
                    <a:ext uri="{9D8B030D-6E8A-4147-A177-3AD203B41FA5}">
                      <a16:colId xmlns:a16="http://schemas.microsoft.com/office/drawing/2014/main" val="156755190"/>
                    </a:ext>
                  </a:extLst>
                </a:gridCol>
                <a:gridCol w="2941503">
                  <a:extLst>
                    <a:ext uri="{9D8B030D-6E8A-4147-A177-3AD203B41FA5}">
                      <a16:colId xmlns:a16="http://schemas.microsoft.com/office/drawing/2014/main" val="307949114"/>
                    </a:ext>
                  </a:extLst>
                </a:gridCol>
              </a:tblGrid>
              <a:tr h="441854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/>
                        <a:t>CLASIFICACIÓN DE LOS HÁBITOS SALUDABLES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137968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LA FACETA FÍSICA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LA FACETA 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LA FACETA SOCIAL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302951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r>
                        <a:rPr lang="es-ES" dirty="0"/>
                        <a:t>Debemos cuidar nuestro cuerpo, no solo para estar bien físicamente si no para mejorar nuestras habilidades mentales. Se debe tener en cuenta: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Alimentación saludable: </a:t>
                      </a:r>
                      <a:r>
                        <a:rPr lang="es-ES" dirty="0"/>
                        <a:t>evitar alimentos basura y llevar una dieta equilibrada que aporte vitaminas a nuestra mente.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Ejercicio físico regular: </a:t>
                      </a:r>
                      <a:r>
                        <a:rPr lang="es-ES" dirty="0"/>
                        <a:t>mejora la circulación sanguínea y la creación de nuevas neuronas lo que mejora nuestra concentración y memoria.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Sueño de calidad: </a:t>
                      </a:r>
                      <a:r>
                        <a:rPr lang="es-ES" dirty="0"/>
                        <a:t>es importante dormir una buena cantidad de horas, aumenta la creatividad y mejora la memoria, además de reducir el estrés.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ES" dirty="0"/>
                        <a:t>La mente también necesita ejercitarse. Debemos dedicar tiempo de ocio más allá de estar con el teléfono, delante del cual pasamos demasiadas horas, que nos permita fortalecer nuestra mente.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Como sociales que somos, necesitamos el </a:t>
                      </a:r>
                      <a:r>
                        <a:rPr lang="es-ES" b="1" dirty="0"/>
                        <a:t>contacto con otras personas</a:t>
                      </a:r>
                      <a:r>
                        <a:rPr lang="es-ES" dirty="0"/>
                        <a:t>. Relacionarnos con otras personas, compartir hobbies y momentos de diversión nos hace más felices, reduce el estrés y permite mejorar la memoria y la percepción.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2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465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23C4E6-7F10-A242-8299-8C4CA4ED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5769FA-6861-714D-8401-C1B3FCE5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10</a:t>
            </a:fld>
            <a:endParaRPr lang="en-US"/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EF2111C0-1EE7-0448-919F-444018BDE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1356"/>
            <a:ext cx="12192000" cy="575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58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23C4E6-7F10-A242-8299-8C4CA4ED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5769FA-6861-714D-8401-C1B3FCE5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11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0CB6102-F0A2-A841-9204-1F7332703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443" y="50567"/>
            <a:ext cx="7294709" cy="630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22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" y="-371407"/>
            <a:ext cx="12192000" cy="1325563"/>
          </a:xfrm>
        </p:spPr>
        <p:txBody>
          <a:bodyPr>
            <a:normAutofit/>
          </a:bodyPr>
          <a:lstStyle/>
          <a:p>
            <a:r>
              <a:rPr lang="es-ES" sz="2800" b="1" dirty="0"/>
              <a:t>5. CIRCUITOS DE RECOMPENSA Y SU RELACIÓN CON LAS ADICCIONES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596ED566-863F-254E-8BD7-50BACC83F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175" y="702591"/>
            <a:ext cx="10068977" cy="53016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b="1" dirty="0"/>
              <a:t>El circuito de recompensa </a:t>
            </a:r>
            <a:r>
              <a:rPr lang="es-ES" sz="1800" dirty="0"/>
              <a:t>es una red de conexiones neuronales en el cerebro que generan sensaciones de placer y bienestar en respuesta a estímulos que se consideran beneficiosos como comer o socializar, y es fundamental para el aprendizaje y el desarrollo de conductas necesarias para la supervivencia.</a:t>
            </a:r>
          </a:p>
          <a:p>
            <a:pPr marL="0" indent="0" algn="just">
              <a:buNone/>
            </a:pPr>
            <a:r>
              <a:rPr lang="es-ES" sz="1800" dirty="0"/>
              <a:t>Este sistema utiliza principalmente el </a:t>
            </a:r>
            <a:r>
              <a:rPr lang="es-ES" sz="1800" b="1" dirty="0"/>
              <a:t>neurotransmisor </a:t>
            </a:r>
            <a:r>
              <a:rPr lang="es-ES" sz="1800" dirty="0"/>
              <a:t>(sustancias químicas que permiten la comunicación entre neuronas) </a:t>
            </a:r>
            <a:r>
              <a:rPr lang="es-ES" sz="1800" b="1" dirty="0"/>
              <a:t>dopamina</a:t>
            </a:r>
            <a:r>
              <a:rPr lang="es-ES" sz="1800" dirty="0"/>
              <a:t>, el cual nos impulsa a repetir acciones asociadas con experiencias positivas, a la vez que facilita la formación de hábitos y puede ser la base del desarrollo de adicciones a sustancias o comportamientos.</a:t>
            </a:r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r>
              <a:rPr lang="es-ES" sz="1800" dirty="0"/>
              <a:t>Cuando se produce una actividad que nos produce una satisfacción mayor a la esperada (comer, hablar con la persona que nos gusta…), </a:t>
            </a:r>
            <a:r>
              <a:rPr lang="es-ES" sz="1800" b="1" dirty="0"/>
              <a:t>la dopamina se libera de manera natural</a:t>
            </a:r>
            <a:r>
              <a:rPr lang="es-ES" sz="1800" dirty="0"/>
              <a:t>, lo que nos ayuda a aprender que eso es importante y que queremos repetir.</a:t>
            </a:r>
          </a:p>
          <a:p>
            <a:pPr marL="0" indent="0" algn="just">
              <a:buNone/>
            </a:pPr>
            <a:r>
              <a:rPr lang="es-ES" sz="1800" dirty="0"/>
              <a:t>A partir de ahí nuestro cerebro hace nuevas conexiones de manera que la próxima vez que sintamos ese estímulo, la dopamina nos guiará a repetir, porque nos anticipa que sentimos placer.</a:t>
            </a:r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787741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" y="-371407"/>
            <a:ext cx="12192000" cy="1325563"/>
          </a:xfrm>
        </p:spPr>
        <p:txBody>
          <a:bodyPr>
            <a:normAutofit/>
          </a:bodyPr>
          <a:lstStyle/>
          <a:p>
            <a:r>
              <a:rPr lang="es-ES" sz="2800" b="1" dirty="0"/>
              <a:t>5. CIRCUITOS DE RECOMPENSA Y SU RELACIÓN CON LAS ADICCIONES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596ED566-863F-254E-8BD7-50BACC83F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175" y="702591"/>
            <a:ext cx="10068977" cy="26134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b="1" dirty="0"/>
              <a:t>¿CÓMO INTERVIENE EL CÍRCULO DE RECOMPENSA EN LA ADICCIÓN?</a:t>
            </a:r>
          </a:p>
          <a:p>
            <a:pPr marL="0" indent="0" algn="just">
              <a:buNone/>
            </a:pPr>
            <a:r>
              <a:rPr lang="es-ES" sz="1800" dirty="0"/>
              <a:t>Los neurotransmisores encargados de promover las señales químicas del placer forman parte de nuestro cerebro. Por tanto, los producimos para experimentar sensaciones y sobrevivir: alimentarnos y reproducirnos, acercarnos al placer y huir del dolor.</a:t>
            </a:r>
          </a:p>
          <a:p>
            <a:pPr marL="0" indent="0" algn="just">
              <a:buNone/>
            </a:pPr>
            <a:r>
              <a:rPr lang="es-ES" sz="1800" dirty="0"/>
              <a:t>Un neurotransmisor natural, después de comunicar la señal al receptor, es eliminado de éste y devuelto a la neurona original, hasta que se produzca un nuevo estímulo.</a:t>
            </a:r>
          </a:p>
          <a:p>
            <a:pPr marL="0" indent="0" algn="just">
              <a:buNone/>
            </a:pPr>
            <a:r>
              <a:rPr lang="es-ES" sz="1800" dirty="0"/>
              <a:t>Las drogas actúan, dependiendo de la sustancia, de diversas formas:</a:t>
            </a:r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6F36563D-9B12-5F41-BAD9-64A2E1951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356422"/>
              </p:ext>
            </p:extLst>
          </p:nvPr>
        </p:nvGraphicFramePr>
        <p:xfrm>
          <a:off x="1536239" y="3233179"/>
          <a:ext cx="9966912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3456">
                  <a:extLst>
                    <a:ext uri="{9D8B030D-6E8A-4147-A177-3AD203B41FA5}">
                      <a16:colId xmlns:a16="http://schemas.microsoft.com/office/drawing/2014/main" val="2722972787"/>
                    </a:ext>
                  </a:extLst>
                </a:gridCol>
                <a:gridCol w="4983456">
                  <a:extLst>
                    <a:ext uri="{9D8B030D-6E8A-4147-A177-3AD203B41FA5}">
                      <a16:colId xmlns:a16="http://schemas.microsoft.com/office/drawing/2014/main" val="70363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DEPRESORAS DEL SISTEMA NERVIOSO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ESTIMULANTES DEL SISTEMA NERVIOSO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82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Actúan bloqueando los receptores de los neurotransmisores, como la heroína, el alcohol o la morfina.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Actúan estimulando los receptores, como sucede con la cocaína, la nicotina del tabaco o las anfetaminas.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053518"/>
                  </a:ext>
                </a:extLst>
              </a:tr>
            </a:tbl>
          </a:graphicData>
        </a:graphic>
      </p:graphicFrame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BB3A7512-5D2A-9D40-AAAA-FCE7FCD9B6DF}"/>
              </a:ext>
            </a:extLst>
          </p:cNvPr>
          <p:cNvSpPr txBox="1">
            <a:spLocks/>
          </p:cNvSpPr>
          <p:nvPr/>
        </p:nvSpPr>
        <p:spPr>
          <a:xfrm>
            <a:off x="1434174" y="4705388"/>
            <a:ext cx="10068977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Wingdings 2" panose="05020102010507070707" pitchFamily="18" charset="2"/>
              <a:buChar char="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2" panose="05020102010507070707" pitchFamily="18" charset="2"/>
              <a:buNone/>
            </a:pPr>
            <a:r>
              <a:rPr lang="es-ES" sz="1800" dirty="0"/>
              <a:t>La única forma que tiene el cuerpo de eliminar las sustancias es por medio del hígado que las metaboliza, haciéndolo a un ritmo muy lento.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r>
              <a:rPr lang="es-ES" sz="1800" dirty="0"/>
              <a:t>Es por ello que las moléculas químicas de las drogas provocan que la sensación placentera sea mayor.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endParaRPr lang="es-ES" sz="1800" dirty="0"/>
          </a:p>
          <a:p>
            <a:pPr marL="0" indent="0" algn="just">
              <a:buFont typeface="Wingdings 2" panose="05020102010507070707" pitchFamily="18" charset="2"/>
              <a:buNone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1532003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" y="-371407"/>
            <a:ext cx="12192000" cy="1325563"/>
          </a:xfrm>
        </p:spPr>
        <p:txBody>
          <a:bodyPr>
            <a:normAutofit/>
          </a:bodyPr>
          <a:lstStyle/>
          <a:p>
            <a:r>
              <a:rPr lang="es-ES" sz="2800" b="1" dirty="0"/>
              <a:t>5. CIRCUITOS DE RECOMPENSA Y SU RELACIÓN CON LAS ADICCIONES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596ED566-863F-254E-8BD7-50BACC83F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175" y="702591"/>
            <a:ext cx="10068977" cy="53016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b="1" dirty="0"/>
              <a:t>¿QUÉ PASA EN EL CEREBRO DE UNA PERSONA ADICTA?</a:t>
            </a:r>
          </a:p>
          <a:p>
            <a:pPr marL="0" indent="0" algn="just">
              <a:buNone/>
            </a:pPr>
            <a:r>
              <a:rPr lang="es-ES" sz="1800" dirty="0"/>
              <a:t>Con el tiempo, cuando tenemos estímulos naturales, la posibilidad de sorprendernos se reduce. </a:t>
            </a:r>
            <a:r>
              <a:rPr lang="es-ES" sz="1800" dirty="0" err="1"/>
              <a:t>Ej</a:t>
            </a:r>
            <a:r>
              <a:rPr lang="es-ES" sz="1800" dirty="0"/>
              <a:t>: comer todos los días lo mismo no genera la misma satisfacción que si lo hemos comido hace mucho. La dopamina en estos casos se regula y se reduce. </a:t>
            </a:r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r>
              <a:rPr lang="es-ES" sz="1800" dirty="0"/>
              <a:t>A diferencia de la comida las drogas estimulan la liberación de la dopamina de una forma más potente y descontrolada. </a:t>
            </a:r>
          </a:p>
          <a:p>
            <a:pPr marL="0" indent="0" algn="just">
              <a:buNone/>
            </a:pPr>
            <a:r>
              <a:rPr lang="es-ES" sz="1800" dirty="0"/>
              <a:t>Si comemos todos los días lo mismo, la dopamina se reduce de manera natural y con ello disminuye el deseo, y te sacias. </a:t>
            </a:r>
          </a:p>
          <a:p>
            <a:pPr marL="0" indent="0" algn="just">
              <a:buNone/>
            </a:pPr>
            <a:r>
              <a:rPr lang="es-ES" sz="1800" dirty="0"/>
              <a:t>Con las drogas, esta reducción natural no se produce, por lo que no hay saciedad. Las drogas “secuestran” a la dopamina, por eso las personas adictas quieren más y más y nunca es suficiente.</a:t>
            </a:r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629764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23C4E6-7F10-A242-8299-8C4CA4ED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5769FA-6861-714D-8401-C1B3FCE5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9E03-4804-4553-A1EC-F089884EF50F}" type="slidenum">
              <a:rPr lang="en-US" smtClean="0"/>
              <a:t>15</a:t>
            </a:fld>
            <a:endParaRPr lang="en-US"/>
          </a:p>
        </p:txBody>
      </p:sp>
      <p:pic>
        <p:nvPicPr>
          <p:cNvPr id="7" name="Imagen 6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6323B1A-5EA2-C34F-AE1F-FED828F29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077" y="-18288"/>
            <a:ext cx="7407075" cy="6392408"/>
          </a:xfrm>
          <a:prstGeom prst="rect">
            <a:avLst/>
          </a:prstGeom>
        </p:spPr>
      </p:pic>
      <p:pic>
        <p:nvPicPr>
          <p:cNvPr id="12" name="Imagen 11" descr="Logotipo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5B559A78-8010-1846-B608-B74E6BCC05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41"/>
          <a:stretch/>
        </p:blipFill>
        <p:spPr>
          <a:xfrm>
            <a:off x="2809301" y="2705100"/>
            <a:ext cx="1447034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60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" y="-426491"/>
            <a:ext cx="12192000" cy="1325563"/>
          </a:xfrm>
        </p:spPr>
        <p:txBody>
          <a:bodyPr>
            <a:normAutofit/>
          </a:bodyPr>
          <a:lstStyle/>
          <a:p>
            <a:r>
              <a:rPr lang="es-ES" sz="2800" b="1" dirty="0"/>
              <a:t>6. EFECTOS NEGATIVOS DEL CONSUMO DE DROGAS Y ADICCIONES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596ED566-863F-254E-8BD7-50BACC83F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175" y="702591"/>
            <a:ext cx="10068977" cy="53016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b="1" dirty="0"/>
              <a:t>VAMOS A LEER</a:t>
            </a:r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</p:txBody>
      </p:sp>
      <p:pic>
        <p:nvPicPr>
          <p:cNvPr id="4" name="Imagen 3" descr="Texto, Carta&#10;&#10;Descripción generada automáticamente">
            <a:extLst>
              <a:ext uri="{FF2B5EF4-FFF2-40B4-BE49-F238E27FC236}">
                <a16:creationId xmlns:a16="http://schemas.microsoft.com/office/drawing/2014/main" id="{7BAB9662-5D71-004A-8552-584E07622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0" y="1109446"/>
            <a:ext cx="11391582" cy="430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73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" y="-426491"/>
            <a:ext cx="12192000" cy="1325563"/>
          </a:xfrm>
        </p:spPr>
        <p:txBody>
          <a:bodyPr>
            <a:normAutofit/>
          </a:bodyPr>
          <a:lstStyle/>
          <a:p>
            <a:r>
              <a:rPr lang="es-ES" sz="2800" b="1" dirty="0"/>
              <a:t>6. EFECTOS NEGATIVOS DEL CONSUMO DE DROGAS Y ADICCIONES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596ED566-863F-254E-8BD7-50BACC83F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175" y="702591"/>
            <a:ext cx="10068977" cy="53016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b="1" dirty="0"/>
              <a:t>CON TODO ELLO, PODEMOS DEFINIR </a:t>
            </a:r>
            <a:r>
              <a:rPr lang="es-ES" sz="1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LAS ADICCIONES </a:t>
            </a:r>
            <a:r>
              <a:rPr lang="es-ES" sz="1800" b="1" dirty="0"/>
              <a:t>COMO LOS HÁBITOS DE COMPORTAMIENTOS PELIGROSOS O CONSUMO DE SUSTANCIAS (DROGAS GENERALMENTE) DE LAS QUE NO SE PUEDE PRESCINDIR O QUE HACERLO RESULTA MUY DIFÍCIL.</a:t>
            </a:r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</p:txBody>
      </p:sp>
      <p:pic>
        <p:nvPicPr>
          <p:cNvPr id="8" name="Imagen 7" descr="Diagrama, Texto&#10;&#10;Descripción generada automáticamente">
            <a:extLst>
              <a:ext uri="{FF2B5EF4-FFF2-40B4-BE49-F238E27FC236}">
                <a16:creationId xmlns:a16="http://schemas.microsoft.com/office/drawing/2014/main" id="{5C80DA5E-E89C-EB4F-8D76-F569002C70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48"/>
          <a:stretch/>
        </p:blipFill>
        <p:spPr>
          <a:xfrm>
            <a:off x="3055397" y="1663547"/>
            <a:ext cx="8447755" cy="455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97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" y="-426491"/>
            <a:ext cx="12192000" cy="1325563"/>
          </a:xfrm>
        </p:spPr>
        <p:txBody>
          <a:bodyPr>
            <a:normAutofit/>
          </a:bodyPr>
          <a:lstStyle/>
          <a:p>
            <a:r>
              <a:rPr lang="es-ES" sz="2800" b="1" dirty="0"/>
              <a:t>6. EFECTOS NEGATIVOS DEL CONSUMO DE DROGAS Y ADICCIONES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18</a:t>
            </a:fld>
            <a:endParaRPr lang="en-US" dirty="0"/>
          </a:p>
        </p:txBody>
      </p:sp>
      <p:pic>
        <p:nvPicPr>
          <p:cNvPr id="10" name="Imagen 9" descr="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1D1D9877-3418-884A-BB08-141F03852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247"/>
            <a:ext cx="12192000" cy="553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924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" y="-426491"/>
            <a:ext cx="12192000" cy="1325563"/>
          </a:xfrm>
        </p:spPr>
        <p:txBody>
          <a:bodyPr>
            <a:normAutofit/>
          </a:bodyPr>
          <a:lstStyle/>
          <a:p>
            <a:r>
              <a:rPr lang="es-ES" sz="2800" b="1" dirty="0"/>
              <a:t>6. EFECTOS NEGATIVOS DEL CONSUMO DE DROGAS Y ADICCIONES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19</a:t>
            </a:fld>
            <a:endParaRPr lang="en-US" dirty="0"/>
          </a:p>
        </p:txBody>
      </p:sp>
      <p:pic>
        <p:nvPicPr>
          <p:cNvPr id="8" name="Imagen 7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E5F6D4F6-736A-CF4B-9B4B-8926F1B5D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9377"/>
            <a:ext cx="12192000" cy="542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89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" y="-426491"/>
            <a:ext cx="12192000" cy="1325563"/>
          </a:xfrm>
        </p:spPr>
        <p:txBody>
          <a:bodyPr>
            <a:normAutofit/>
          </a:bodyPr>
          <a:lstStyle/>
          <a:p>
            <a:r>
              <a:rPr lang="es-ES" sz="2800" b="1" dirty="0"/>
              <a:t>6. EFECTOS NEGATIVOS DEL CONSUMO DE DROGAS Y ADICCIONES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20</a:t>
            </a:fld>
            <a:endParaRPr lang="en-US" dirty="0"/>
          </a:p>
        </p:txBody>
      </p:sp>
      <p:pic>
        <p:nvPicPr>
          <p:cNvPr id="4" name="Imagen 3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53164DDB-E983-CB49-BB99-21B334795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6985"/>
            <a:ext cx="12192000" cy="524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39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0036"/>
            <a:ext cx="12192000" cy="1325563"/>
          </a:xfrm>
        </p:spPr>
        <p:txBody>
          <a:bodyPr>
            <a:normAutofit/>
          </a:bodyPr>
          <a:lstStyle/>
          <a:p>
            <a:r>
              <a:rPr lang="es-ES" sz="2400" b="1" dirty="0"/>
              <a:t>7. CONOCIMIENTO DE LOS FACTORES DE RIESGO RELACIONADO CON EL CONSUMO DE DROGAS ADICTIVAS.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596ED566-863F-254E-8BD7-50BACC83F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175" y="638793"/>
            <a:ext cx="10068977" cy="68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b="1" dirty="0"/>
              <a:t>FACTOR DE RIESGO: </a:t>
            </a:r>
            <a:r>
              <a:rPr lang="es-ES" sz="1800" dirty="0"/>
              <a:t>características personales o circunstancias del entorno que incrementan la posibilidad de que una persona caiga en el consumo de drogas.</a:t>
            </a:r>
            <a:endParaRPr lang="es-ES" sz="1800" b="1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263A8535-9CA3-9B4E-8459-8D1C39394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966116"/>
              </p:ext>
            </p:extLst>
          </p:nvPr>
        </p:nvGraphicFramePr>
        <p:xfrm>
          <a:off x="74428" y="1239533"/>
          <a:ext cx="11428725" cy="5089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186">
                  <a:extLst>
                    <a:ext uri="{9D8B030D-6E8A-4147-A177-3AD203B41FA5}">
                      <a16:colId xmlns:a16="http://schemas.microsoft.com/office/drawing/2014/main" val="1369438693"/>
                    </a:ext>
                  </a:extLst>
                </a:gridCol>
                <a:gridCol w="6039293">
                  <a:extLst>
                    <a:ext uri="{9D8B030D-6E8A-4147-A177-3AD203B41FA5}">
                      <a16:colId xmlns:a16="http://schemas.microsoft.com/office/drawing/2014/main" val="1840773946"/>
                    </a:ext>
                  </a:extLst>
                </a:gridCol>
                <a:gridCol w="3369246">
                  <a:extLst>
                    <a:ext uri="{9D8B030D-6E8A-4147-A177-3AD203B41FA5}">
                      <a16:colId xmlns:a16="http://schemas.microsoft.com/office/drawing/2014/main" val="1552115602"/>
                    </a:ext>
                  </a:extLst>
                </a:gridCol>
              </a:tblGrid>
              <a:tr h="424807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/>
                        <a:t>FACTORES DE RIESGO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5238"/>
                  </a:ext>
                </a:extLst>
              </a:tr>
              <a:tr h="733229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VINCULADOS A LA SUSTANCIA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VINCULADOS A LAS CARACTERÍSTICAS DEL INDIVIDUO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VINCULADOS AL CONTEXTO SOCIAL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31519"/>
                  </a:ext>
                </a:extLst>
              </a:tr>
              <a:tr h="3875638">
                <a:tc>
                  <a:txBody>
                    <a:bodyPr/>
                    <a:lstStyle/>
                    <a:p>
                      <a:r>
                        <a:rPr lang="es-ES" dirty="0"/>
                        <a:t>La composición química y la capacidad adictiva hace que su consumo entrañe un riesgo. </a:t>
                      </a:r>
                      <a:r>
                        <a:rPr lang="es-ES" dirty="0" err="1"/>
                        <a:t>Ej</a:t>
                      </a:r>
                      <a:r>
                        <a:rPr lang="es-ES" dirty="0"/>
                        <a:t>: nicotina, alcohol, morfina, heroína, cocaína, metanfetaminas y el cannabis.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El contexto social en el que nos movemos tiene influencia en el consumo, aunque el individuo puede no consumir. Generalmente por presiones, podemos decir que no, podemos evitar estar presentes e incluso convencer de que no consuman. Nosotros tenemos la última decisión. Hay más riesgo: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En la adolescencia: </a:t>
                      </a:r>
                      <a:r>
                        <a:rPr lang="es-ES" dirty="0"/>
                        <a:t>queremos encajar, nos revelamos y rompemos las normas.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Personas con baja autoestima: </a:t>
                      </a:r>
                      <a:r>
                        <a:rPr lang="es-ES" dirty="0"/>
                        <a:t>es la solución a sus problemas.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Que quieren experimentar: </a:t>
                      </a:r>
                      <a:r>
                        <a:rPr lang="es-ES" dirty="0"/>
                        <a:t>sentir nuevas experiencias.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Falta de conocimiento: </a:t>
                      </a:r>
                      <a:r>
                        <a:rPr lang="es-ES" dirty="0"/>
                        <a:t>el riesgo es no saber lo peligrosas que son, es importante informarse.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Entorno </a:t>
                      </a:r>
                      <a:r>
                        <a:rPr lang="es-ES" b="1" dirty="0" err="1"/>
                        <a:t>microsocial</a:t>
                      </a:r>
                      <a:r>
                        <a:rPr lang="es-ES" b="1" dirty="0"/>
                        <a:t>: </a:t>
                      </a:r>
                      <a:r>
                        <a:rPr lang="es-ES" dirty="0"/>
                        <a:t>personas que nos rodean, familia, amigos, compañeros de trabajo, la escuela….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Entorno </a:t>
                      </a:r>
                      <a:r>
                        <a:rPr lang="es-ES" b="1" dirty="0" err="1">
                          <a:solidFill>
                            <a:schemeClr val="tx1"/>
                          </a:solidFill>
                        </a:rPr>
                        <a:t>macrosocial</a:t>
                      </a:r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s-ES" dirty="0"/>
                        <a:t>características de la sociedad en la que vivimos, es decir, si las drogas están muy disponibles, su la ley permite el consumo o si la sociedad tiene una actitud tolerante al consumo.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034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377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0036"/>
            <a:ext cx="12192000" cy="1325563"/>
          </a:xfrm>
        </p:spPr>
        <p:txBody>
          <a:bodyPr>
            <a:normAutofit/>
          </a:bodyPr>
          <a:lstStyle/>
          <a:p>
            <a:r>
              <a:rPr lang="es-ES" sz="2400" b="1" dirty="0"/>
              <a:t>7. CONOCIMIENTO DE LOS FACTORES DE RIESGO RELACIONADO CON EL CONSUMO DE DROGAS ADICTIVAS.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22</a:t>
            </a:fld>
            <a:endParaRPr lang="en-US" dirty="0"/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263A8535-9CA3-9B4E-8459-8D1C39394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129315"/>
              </p:ext>
            </p:extLst>
          </p:nvPr>
        </p:nvGraphicFramePr>
        <p:xfrm>
          <a:off x="74427" y="1184246"/>
          <a:ext cx="11428725" cy="5033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9405">
                  <a:extLst>
                    <a:ext uri="{9D8B030D-6E8A-4147-A177-3AD203B41FA5}">
                      <a16:colId xmlns:a16="http://schemas.microsoft.com/office/drawing/2014/main" val="1369438693"/>
                    </a:ext>
                  </a:extLst>
                </a:gridCol>
                <a:gridCol w="3136604">
                  <a:extLst>
                    <a:ext uri="{9D8B030D-6E8A-4147-A177-3AD203B41FA5}">
                      <a16:colId xmlns:a16="http://schemas.microsoft.com/office/drawing/2014/main" val="1840773946"/>
                    </a:ext>
                  </a:extLst>
                </a:gridCol>
                <a:gridCol w="3010590">
                  <a:extLst>
                    <a:ext uri="{9D8B030D-6E8A-4147-A177-3AD203B41FA5}">
                      <a16:colId xmlns:a16="http://schemas.microsoft.com/office/drawing/2014/main" val="1552115602"/>
                    </a:ext>
                  </a:extLst>
                </a:gridCol>
                <a:gridCol w="2602126">
                  <a:extLst>
                    <a:ext uri="{9D8B030D-6E8A-4147-A177-3AD203B41FA5}">
                      <a16:colId xmlns:a16="http://schemas.microsoft.com/office/drawing/2014/main" val="196950977"/>
                    </a:ext>
                  </a:extLst>
                </a:gridCol>
              </a:tblGrid>
              <a:tr h="424807">
                <a:tc gridSpan="4">
                  <a:txBody>
                    <a:bodyPr/>
                    <a:lstStyle/>
                    <a:p>
                      <a:pPr algn="ctr"/>
                      <a:r>
                        <a:rPr lang="es-ES" dirty="0"/>
                        <a:t>¿CÓMO MEJORA NUESTRA HABILIDAD DE HABLAR EN PÚBLICO?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5238"/>
                  </a:ext>
                </a:extLst>
              </a:tr>
              <a:tr h="733229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Conocimiento es poder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Desarrolla habilidades personales y sociales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Realiza actividades saludables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Busca apoyo cuando sea necesario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31519"/>
                  </a:ext>
                </a:extLst>
              </a:tr>
              <a:tr h="3875638">
                <a:tc>
                  <a:txBody>
                    <a:bodyPr/>
                    <a:lstStyle/>
                    <a:p>
                      <a:r>
                        <a:rPr lang="es-ES" dirty="0"/>
                        <a:t>Infórmate sobre los efectos y riesgos asociados al consumo de drogas, sus impactos en la salud física y mental es fundamental.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Pensamiento crítico: </a:t>
                      </a:r>
                      <a:r>
                        <a:rPr lang="es-ES" dirty="0"/>
                        <a:t>cuestiona la información que te dan tus amigos sobre las drogas. No todo es tan bonito.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Autoestima: </a:t>
                      </a:r>
                      <a:r>
                        <a:rPr lang="es-ES" dirty="0"/>
                        <a:t>ten confianza en ti mismo, no son la solución.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Autocontrol: </a:t>
                      </a:r>
                      <a:r>
                        <a:rPr lang="es-ES" dirty="0"/>
                        <a:t>establece los límites claros.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Asertividad: </a:t>
                      </a:r>
                      <a:r>
                        <a:rPr lang="es-ES" dirty="0"/>
                        <a:t>aprende a decir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ES" dirty="0"/>
                        <a:t>Rodéate de personas que apoyen un estilo de vida saludable y que respeten tu decisión de no consumir sustancias perjudiciales. Hacer deporte es una de las alternativas más saludables.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ES" dirty="0"/>
                        <a:t>Si te enfrentas a presiones para consumir sustancias perjudiciales, busca el consejo y apoyo de otros amigos, familiares o profesionales de la salud.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034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706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0036"/>
            <a:ext cx="12192000" cy="1325563"/>
          </a:xfrm>
        </p:spPr>
        <p:txBody>
          <a:bodyPr>
            <a:normAutofit/>
          </a:bodyPr>
          <a:lstStyle/>
          <a:p>
            <a:r>
              <a:rPr lang="es-ES" sz="2400" b="1" dirty="0"/>
              <a:t>7. CONOCIMIENTO DE LOS FACTORES DE RIESGO RELACIONADO CON EL CONSUMO DE DROGAS ADICTIVAS.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23</a:t>
            </a:fld>
            <a:endParaRPr lang="en-US" dirty="0"/>
          </a:p>
        </p:txBody>
      </p:sp>
      <p:pic>
        <p:nvPicPr>
          <p:cNvPr id="7" name="Imagen 6" descr="Logotipo&#10;&#10;Descripción generada automáticamente">
            <a:hlinkClick r:id="rId2"/>
            <a:extLst>
              <a:ext uri="{FF2B5EF4-FFF2-40B4-BE49-F238E27FC236}">
                <a16:creationId xmlns:a16="http://schemas.microsoft.com/office/drawing/2014/main" id="{1A97D078-902D-5948-9B45-55DEE50C40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1"/>
          <a:stretch/>
        </p:blipFill>
        <p:spPr>
          <a:xfrm>
            <a:off x="2096919" y="2781300"/>
            <a:ext cx="1447034" cy="1447800"/>
          </a:xfrm>
          <a:prstGeom prst="rect">
            <a:avLst/>
          </a:prstGeom>
        </p:spPr>
      </p:pic>
      <p:pic>
        <p:nvPicPr>
          <p:cNvPr id="8" name="Imagen 7" descr="Interfaz de usuario gráfica, Texto, Aplicación, Sitio web&#10;&#10;Descripción generada automáticamente">
            <a:extLst>
              <a:ext uri="{FF2B5EF4-FFF2-40B4-BE49-F238E27FC236}">
                <a16:creationId xmlns:a16="http://schemas.microsoft.com/office/drawing/2014/main" id="{475AC59B-1896-FD43-9508-35F2EE3E0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798" y="669356"/>
            <a:ext cx="7632700" cy="1524000"/>
          </a:xfrm>
          <a:prstGeom prst="rect">
            <a:avLst/>
          </a:prstGeom>
        </p:spPr>
      </p:pic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2DC4ABCD-3E6E-EF49-A382-DF8132419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076" y="1994809"/>
            <a:ext cx="7849076" cy="443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14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0036"/>
            <a:ext cx="12192000" cy="1325563"/>
          </a:xfrm>
        </p:spPr>
        <p:txBody>
          <a:bodyPr>
            <a:normAutofit/>
          </a:bodyPr>
          <a:lstStyle/>
          <a:p>
            <a:r>
              <a:rPr lang="es-ES" sz="2400" b="1" dirty="0"/>
              <a:t>8. LA ADOLESCENCIA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24</a:t>
            </a:fld>
            <a:endParaRPr lang="en-US" dirty="0"/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263A8535-9CA3-9B4E-8459-8D1C39394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785807"/>
              </p:ext>
            </p:extLst>
          </p:nvPr>
        </p:nvGraphicFramePr>
        <p:xfrm>
          <a:off x="1487918" y="1424798"/>
          <a:ext cx="10015234" cy="3288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3966">
                  <a:extLst>
                    <a:ext uri="{9D8B030D-6E8A-4147-A177-3AD203B41FA5}">
                      <a16:colId xmlns:a16="http://schemas.microsoft.com/office/drawing/2014/main" val="1369438693"/>
                    </a:ext>
                  </a:extLst>
                </a:gridCol>
                <a:gridCol w="5401268">
                  <a:extLst>
                    <a:ext uri="{9D8B030D-6E8A-4147-A177-3AD203B41FA5}">
                      <a16:colId xmlns:a16="http://schemas.microsoft.com/office/drawing/2014/main" val="1840773946"/>
                    </a:ext>
                  </a:extLst>
                </a:gridCol>
              </a:tblGrid>
              <a:tr h="365276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/>
                        <a:t>CAMBIOS PSICOLÓGICOS EN LA ADOLESCENCIA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5238"/>
                  </a:ext>
                </a:extLst>
              </a:tr>
              <a:tr h="365276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Desarrollo cognitivo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Desarrollo físico y sexual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31519"/>
                  </a:ext>
                </a:extLst>
              </a:tr>
              <a:tr h="2556931"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El cerebro continúa madurando, se empieza a razonar de manera lógica y considerando las consecuencias de las decisiones. Sin embargo, siguen en desarrollo las partes de tomar decisiones, controlar impulsos, etc… esto explica porque los adolescentes toman decisiones impulsivas.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s-ES" dirty="0"/>
                        <a:t>La pubertad es la que marca el inicio de la adolescencia, provocando cambios físicos lo que lleva a afectar la autoimagen, la autoestima de los adolescentes y la manera en la que se relacionan con los demás.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034855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51D78499-FD7C-9641-8EDC-FE15B9A17622}"/>
              </a:ext>
            </a:extLst>
          </p:cNvPr>
          <p:cNvSpPr txBox="1"/>
          <p:nvPr/>
        </p:nvSpPr>
        <p:spPr>
          <a:xfrm>
            <a:off x="1499190" y="975039"/>
            <a:ext cx="992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 parte de cambios físicos es una etapa de cambios psicológicos.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0D4D098-49BB-AB4B-B9D7-981107E800B0}"/>
              </a:ext>
            </a:extLst>
          </p:cNvPr>
          <p:cNvSpPr txBox="1"/>
          <p:nvPr/>
        </p:nvSpPr>
        <p:spPr>
          <a:xfrm>
            <a:off x="1487918" y="683505"/>
            <a:ext cx="8601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LA ADOLESCENCIA DESDE EL PUNTO DE VISTA PSICOLÓGICO</a:t>
            </a:r>
          </a:p>
        </p:txBody>
      </p:sp>
    </p:spTree>
    <p:extLst>
      <p:ext uri="{BB962C8B-B14F-4D97-AF65-F5344CB8AC3E}">
        <p14:creationId xmlns:p14="http://schemas.microsoft.com/office/powerpoint/2010/main" val="1088731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0036"/>
            <a:ext cx="12192000" cy="1325563"/>
          </a:xfrm>
        </p:spPr>
        <p:txBody>
          <a:bodyPr>
            <a:normAutofit/>
          </a:bodyPr>
          <a:lstStyle/>
          <a:p>
            <a:r>
              <a:rPr lang="es-ES" sz="2400" b="1" dirty="0"/>
              <a:t>8. LA ADOLESCENCIA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25</a:t>
            </a:fld>
            <a:endParaRPr lang="en-US" dirty="0"/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263A8535-9CA3-9B4E-8459-8D1C39394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86049"/>
              </p:ext>
            </p:extLst>
          </p:nvPr>
        </p:nvGraphicFramePr>
        <p:xfrm>
          <a:off x="74427" y="683548"/>
          <a:ext cx="11428725" cy="553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5154">
                  <a:extLst>
                    <a:ext uri="{9D8B030D-6E8A-4147-A177-3AD203B41FA5}">
                      <a16:colId xmlns:a16="http://schemas.microsoft.com/office/drawing/2014/main" val="1369438693"/>
                    </a:ext>
                  </a:extLst>
                </a:gridCol>
                <a:gridCol w="6163571">
                  <a:extLst>
                    <a:ext uri="{9D8B030D-6E8A-4147-A177-3AD203B41FA5}">
                      <a16:colId xmlns:a16="http://schemas.microsoft.com/office/drawing/2014/main" val="1840773946"/>
                    </a:ext>
                  </a:extLst>
                </a:gridCol>
              </a:tblGrid>
              <a:tr h="389746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/>
                        <a:t>CAMBIOS PSICOLÓGICOS EN LA ADOLESCENCIA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5238"/>
                  </a:ext>
                </a:extLst>
              </a:tr>
              <a:tr h="389746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Desarrollo emocional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La búsqueda de la identidad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31519"/>
                  </a:ext>
                </a:extLst>
              </a:tr>
              <a:tr h="2728222">
                <a:tc>
                  <a:txBody>
                    <a:bodyPr/>
                    <a:lstStyle/>
                    <a:p>
                      <a:r>
                        <a:rPr lang="es-ES" dirty="0"/>
                        <a:t>Se intercambian momentos de alegría desbordantes con otros de gran tristeza. Esta etapa destaca por:</a:t>
                      </a:r>
                    </a:p>
                    <a:p>
                      <a:r>
                        <a:rPr lang="es-ES" dirty="0"/>
                        <a:t>- </a:t>
                      </a:r>
                      <a:r>
                        <a:rPr lang="es-E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Intensidad de las emociones: 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tormenta de emociones debido a los cambios hormonales y físicos.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Autodescubrimiento: </a:t>
                      </a:r>
                      <a:r>
                        <a:rPr lang="es-ES" dirty="0"/>
                        <a:t>las emociones nos permiten descubrir nuestras preferencias, valores y pasiones.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Gestión de las emociones: </a:t>
                      </a:r>
                      <a:r>
                        <a:rPr lang="es-ES" dirty="0"/>
                        <a:t>la manera de hacerlo será clave para establecer quienes somos y enfrentarnos a los desafíos de la vida.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Comunicación emocional: </a:t>
                      </a:r>
                      <a:r>
                        <a:rPr lang="es-ES" dirty="0"/>
                        <a:t>a medida que el cerebro madura, aprende a expresar y comprender las emociones, lo que fortalece las relaciones interpersonales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ES" dirty="0"/>
                        <a:t>Los adolescentes buscan respuestas a preguntas fundamentales: ¿Quién soy? ¿Qué quiero ser? Esta búsqueda se caracteriza por: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Exploración de diversos roles y personalidades: </a:t>
                      </a:r>
                      <a:r>
                        <a:rPr lang="es-ES" dirty="0"/>
                        <a:t>probar distintos tipos de ropa, unirse a varios grupos sociales o adoptar variadas posturas ideológicas.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Formación de valores y creencias propias: </a:t>
                      </a:r>
                      <a:r>
                        <a:rPr lang="es-ES" dirty="0"/>
                        <a:t>opiniones políticas, religiosas o éticas.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Independencia emocional e intelectual: </a:t>
                      </a:r>
                      <a:r>
                        <a:rPr lang="es-ES" dirty="0"/>
                        <a:t>cuestionan y evalúan de forma crítica las opiniones y creencias de los adultos, buscando su propia verdad.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Desarrollo de la autoestima y la autoimagen: </a:t>
                      </a:r>
                      <a:r>
                        <a:rPr lang="es-ES" dirty="0"/>
                        <a:t>evalúan sus habilidades, apariencia física y habilidades sociales. La comparación con sus compañeros o lo que los demás esperan de ellos lo hace una época complicada.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034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952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0036"/>
            <a:ext cx="12192000" cy="1325563"/>
          </a:xfrm>
        </p:spPr>
        <p:txBody>
          <a:bodyPr>
            <a:normAutofit/>
          </a:bodyPr>
          <a:lstStyle/>
          <a:p>
            <a:r>
              <a:rPr lang="es-ES" sz="2400" b="1" dirty="0"/>
              <a:t>8. LA ADOLESCENCIA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26</a:t>
            </a:fld>
            <a:endParaRPr lang="en-US" dirty="0"/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263A8535-9CA3-9B4E-8459-8D1C39394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75638"/>
              </p:ext>
            </p:extLst>
          </p:nvPr>
        </p:nvGraphicFramePr>
        <p:xfrm>
          <a:off x="74427" y="683548"/>
          <a:ext cx="11428725" cy="3614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829">
                  <a:extLst>
                    <a:ext uri="{9D8B030D-6E8A-4147-A177-3AD203B41FA5}">
                      <a16:colId xmlns:a16="http://schemas.microsoft.com/office/drawing/2014/main" val="1369438693"/>
                    </a:ext>
                  </a:extLst>
                </a:gridCol>
                <a:gridCol w="8153896">
                  <a:extLst>
                    <a:ext uri="{9D8B030D-6E8A-4147-A177-3AD203B41FA5}">
                      <a16:colId xmlns:a16="http://schemas.microsoft.com/office/drawing/2014/main" val="1840773946"/>
                    </a:ext>
                  </a:extLst>
                </a:gridCol>
              </a:tblGrid>
              <a:tr h="389746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/>
                        <a:t>CAMBIOS PSICOLÓGICOS EN LA ADOLESCENCIA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5238"/>
                  </a:ext>
                </a:extLst>
              </a:tr>
              <a:tr h="389746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Desarrollo emocional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La búsqueda de la identidad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31519"/>
                  </a:ext>
                </a:extLst>
              </a:tr>
              <a:tr h="272822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ES" dirty="0"/>
                        <a:t>Esta búsqueda se caracteriza por: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Influencia de las redes sociales: </a:t>
                      </a:r>
                      <a:r>
                        <a:rPr lang="es-ES" b="0" dirty="0"/>
                        <a:t>las amistades y las relaciones románticas tienen un impacto en la formación de la identidad. Puede ser un importante grupo de apoyo o puede surgir la presión del grupo de pensar o comportarse de cierta manera.</a:t>
                      </a:r>
                      <a:endParaRPr lang="es-ES" b="1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El peligro de las redes sociales: </a:t>
                      </a:r>
                      <a:r>
                        <a:rPr lang="es-ES" b="0" dirty="0"/>
                        <a:t>la exposición constante a imágenes idealizadas puede afectar a la autoimagen y generar presiones por no cumplir ciertos estándares.</a:t>
                      </a:r>
                      <a:endParaRPr lang="es-ES" b="1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Adaptación continua: </a:t>
                      </a:r>
                      <a:r>
                        <a:rPr lang="es-ES" b="0" dirty="0"/>
                        <a:t>la identidad es un camino. Sufrir una crisis de identidad es también una oportunidad para el crecimiento.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034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712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0036"/>
            <a:ext cx="12192000" cy="1325563"/>
          </a:xfrm>
        </p:spPr>
        <p:txBody>
          <a:bodyPr>
            <a:normAutofit/>
          </a:bodyPr>
          <a:lstStyle/>
          <a:p>
            <a:r>
              <a:rPr lang="es-ES" sz="2400" b="1" dirty="0"/>
              <a:t>8. LA ADOLESCENCIA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27</a:t>
            </a:fld>
            <a:endParaRPr lang="en-US" dirty="0"/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263A8535-9CA3-9B4E-8459-8D1C39394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064835"/>
              </p:ext>
            </p:extLst>
          </p:nvPr>
        </p:nvGraphicFramePr>
        <p:xfrm>
          <a:off x="74427" y="1022267"/>
          <a:ext cx="11428725" cy="5260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5229">
                  <a:extLst>
                    <a:ext uri="{9D8B030D-6E8A-4147-A177-3AD203B41FA5}">
                      <a16:colId xmlns:a16="http://schemas.microsoft.com/office/drawing/2014/main" val="1369438693"/>
                    </a:ext>
                  </a:extLst>
                </a:gridCol>
                <a:gridCol w="4953496">
                  <a:extLst>
                    <a:ext uri="{9D8B030D-6E8A-4147-A177-3AD203B41FA5}">
                      <a16:colId xmlns:a16="http://schemas.microsoft.com/office/drawing/2014/main" val="1840773946"/>
                    </a:ext>
                  </a:extLst>
                </a:gridCol>
              </a:tblGrid>
              <a:tr h="389746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/>
                        <a:t>CAMBIOS PSICOLÓGICOS EN LA ADOLESCENCIA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5238"/>
                  </a:ext>
                </a:extLst>
              </a:tr>
              <a:tr h="389746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Desarrollo de relaciones interpersonales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Enfrentar desafíos y riesgos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31519"/>
                  </a:ext>
                </a:extLst>
              </a:tr>
              <a:tr h="2728222">
                <a:tc>
                  <a:txBody>
                    <a:bodyPr/>
                    <a:lstStyle/>
                    <a:p>
                      <a:r>
                        <a:rPr lang="es-ES" dirty="0"/>
                        <a:t>Las relaciones sociales son fundamentales para el desarrollo emocional, social y cognitivo.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Formación de amistades íntimas: </a:t>
                      </a:r>
                      <a:r>
                        <a:rPr lang="es-ES" dirty="0"/>
                        <a:t>amistades más intensas y emocionales que en la infancia.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Necesidad de pertenencia y aceptación: </a:t>
                      </a:r>
                      <a:r>
                        <a:rPr lang="es-ES" dirty="0"/>
                        <a:t>el deseo de ser aceptado y la popularidad tienen impacto en el comportamiento.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Apoyo e influencia de las amistades: </a:t>
                      </a:r>
                      <a:r>
                        <a:rPr lang="es-ES" dirty="0"/>
                        <a:t>confían en los amigos para obtener apoyo y consejo en los momentos difíciles.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b="1" dirty="0"/>
                        <a:t>Exploración de las relaciones románticas: </a:t>
                      </a:r>
                      <a:r>
                        <a:rPr lang="es-ES" dirty="0"/>
                        <a:t>la adolescencia marca el comienzo. Estas experiencias sirven para aprender sobre la intimidad, la confianza y el respeto mutuo, pero también puede influir en la autoestima tanto positiva como negativamente.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ES" dirty="0"/>
                        <a:t>Desafíos como la presión social, el estrés académico y las incertidumbres sobre el futuro. Todo esto influye en que puedan aparecer problemas como la depresión y la ansiedad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034855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30D4D098-49BB-AB4B-B9D7-981107E800B0}"/>
              </a:ext>
            </a:extLst>
          </p:cNvPr>
          <p:cNvSpPr txBox="1"/>
          <p:nvPr/>
        </p:nvSpPr>
        <p:spPr>
          <a:xfrm>
            <a:off x="1487918" y="683505"/>
            <a:ext cx="8601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LA ADOLESCENCIA DESDE EL PUNTO DE VISTA PSICOLÓGICO</a:t>
            </a:r>
          </a:p>
        </p:txBody>
      </p:sp>
    </p:spTree>
    <p:extLst>
      <p:ext uri="{BB962C8B-B14F-4D97-AF65-F5344CB8AC3E}">
        <p14:creationId xmlns:p14="http://schemas.microsoft.com/office/powerpoint/2010/main" val="1627043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60227-7596-1144-86A9-C84605B7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0036"/>
            <a:ext cx="12192000" cy="1325563"/>
          </a:xfrm>
        </p:spPr>
        <p:txBody>
          <a:bodyPr>
            <a:normAutofit/>
          </a:bodyPr>
          <a:lstStyle/>
          <a:p>
            <a:r>
              <a:rPr lang="es-ES" sz="2400" b="1" dirty="0"/>
              <a:t>9. DESARROLLO DE LA PERSONALIDAD DURANTE LA ADOLESCENCIA  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28</a:t>
            </a:fld>
            <a:endParaRPr lang="en-U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0D4D098-49BB-AB4B-B9D7-981107E800B0}"/>
              </a:ext>
            </a:extLst>
          </p:cNvPr>
          <p:cNvSpPr txBox="1"/>
          <p:nvPr/>
        </p:nvSpPr>
        <p:spPr>
          <a:xfrm>
            <a:off x="1487918" y="683505"/>
            <a:ext cx="8601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CARACTERÍSTICAS COMUNES DE LA PERSONALIDAD ADOLESCENTE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DC46F66-A5A0-A846-A8E9-E85687D799F1}"/>
              </a:ext>
            </a:extLst>
          </p:cNvPr>
          <p:cNvSpPr txBox="1"/>
          <p:nvPr/>
        </p:nvSpPr>
        <p:spPr>
          <a:xfrm>
            <a:off x="1487918" y="1169581"/>
            <a:ext cx="99208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b="1" dirty="0"/>
              <a:t>Búsqueda de identidad: </a:t>
            </a:r>
            <a:r>
              <a:rPr lang="es-ES" dirty="0"/>
              <a:t>identidad y desarrollo de la personalidad.</a:t>
            </a:r>
          </a:p>
          <a:p>
            <a:pPr marL="342900" indent="-342900">
              <a:buAutoNum type="arabicPeriod"/>
            </a:pPr>
            <a:r>
              <a:rPr lang="es-ES" b="1" dirty="0"/>
              <a:t>Necesidad de autonomía: </a:t>
            </a:r>
            <a:r>
              <a:rPr lang="es-ES" dirty="0"/>
              <a:t>independencia respecto a tus padres  y tomar tus propias decisiones.</a:t>
            </a:r>
          </a:p>
          <a:p>
            <a:pPr marL="342900" indent="-342900">
              <a:buAutoNum type="arabicPeriod"/>
            </a:pPr>
            <a:r>
              <a:rPr lang="es-ES" b="1" dirty="0"/>
              <a:t>Variaciones en la autoestima: </a:t>
            </a:r>
            <a:r>
              <a:rPr lang="es-ES" dirty="0"/>
              <a:t>común que varíe durante la adolescencia, ya que estas en proceso de entender quién eres.</a:t>
            </a:r>
          </a:p>
          <a:p>
            <a:pPr marL="342900" indent="-342900">
              <a:buAutoNum type="arabicPeriod"/>
            </a:pPr>
            <a:r>
              <a:rPr lang="es-ES" b="1" dirty="0"/>
              <a:t>Cambios de humor: </a:t>
            </a:r>
            <a:r>
              <a:rPr lang="es-ES" dirty="0"/>
              <a:t>las emociones durante la adolescencia son más intensas y fluctuantes. Propensos a experimentar emociones extremas como la euforia, la tristeza o la ira.</a:t>
            </a:r>
          </a:p>
          <a:p>
            <a:pPr marL="342900" indent="-342900">
              <a:buAutoNum type="arabicPeriod"/>
            </a:pPr>
            <a:r>
              <a:rPr lang="es-ES" b="1" dirty="0"/>
              <a:t>Experimentación y riesgos: </a:t>
            </a:r>
            <a:r>
              <a:rPr lang="es-ES" dirty="0"/>
              <a:t>muchos experimentan y toman riesgos como drogas, alcohol, conductas sexuales, etc…</a:t>
            </a:r>
          </a:p>
          <a:p>
            <a:pPr marL="342900" indent="-342900">
              <a:buAutoNum type="arabicPeriod"/>
            </a:pPr>
            <a:r>
              <a:rPr lang="es-ES" b="1" dirty="0"/>
              <a:t>Sensibilidad a las opiniones de otros: </a:t>
            </a:r>
            <a:r>
              <a:rPr lang="es-ES" dirty="0"/>
              <a:t>la opinión de amistades y pareja en esta etapa se vuelven importantes. Puede influir en cómo te vistes, actúas y tomas decisiones. La familia también puede influenciar.</a:t>
            </a:r>
          </a:p>
          <a:p>
            <a:pPr marL="342900" indent="-342900">
              <a:buAutoNum type="arabicPeriod"/>
            </a:pPr>
            <a:r>
              <a:rPr lang="es-ES" b="1" dirty="0"/>
              <a:t>Desarrollo moral: </a:t>
            </a:r>
            <a:r>
              <a:rPr lang="es-ES" dirty="0"/>
              <a:t>en esta etapa se empiezan a formar sus propias opiniones sobre lo que está bien o mal.</a:t>
            </a:r>
          </a:p>
        </p:txBody>
      </p:sp>
    </p:spTree>
    <p:extLst>
      <p:ext uri="{BB962C8B-B14F-4D97-AF65-F5344CB8AC3E}">
        <p14:creationId xmlns:p14="http://schemas.microsoft.com/office/powerpoint/2010/main" val="3473751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29</a:t>
            </a:fld>
            <a:endParaRPr lang="en-US" dirty="0"/>
          </a:p>
        </p:txBody>
      </p:sp>
      <p:pic>
        <p:nvPicPr>
          <p:cNvPr id="9" name="Imagen 8" descr="Forma, Flecha&#10;&#10;Descripción generada automáticamente">
            <a:extLst>
              <a:ext uri="{FF2B5EF4-FFF2-40B4-BE49-F238E27FC236}">
                <a16:creationId xmlns:a16="http://schemas.microsoft.com/office/drawing/2014/main" id="{52F5C86D-95FE-BE40-8579-3DB68E0BC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716" y="844579"/>
            <a:ext cx="9919001" cy="51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8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30</a:t>
            </a:fld>
            <a:endParaRPr lang="en-US" dirty="0"/>
          </a:p>
        </p:txBody>
      </p:sp>
      <p:pic>
        <p:nvPicPr>
          <p:cNvPr id="3" name="Imagen 2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4867C143-4CAE-AF41-B1FD-335770B1A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127" y="552819"/>
            <a:ext cx="10164025" cy="572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65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31</a:t>
            </a:fld>
            <a:endParaRPr lang="en-US" dirty="0"/>
          </a:p>
        </p:txBody>
      </p:sp>
      <p:pic>
        <p:nvPicPr>
          <p:cNvPr id="3" name="Imagen 2" descr="Interfaz de usuario gráfica, Texto, Aplicación, Correo electrónico, Sitio web&#10;&#10;Descripción generada automáticamente">
            <a:extLst>
              <a:ext uri="{FF2B5EF4-FFF2-40B4-BE49-F238E27FC236}">
                <a16:creationId xmlns:a16="http://schemas.microsoft.com/office/drawing/2014/main" id="{31D80DD8-09B4-0844-806E-9EE51272C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865" y="614450"/>
            <a:ext cx="10110287" cy="570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029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521841-2F71-8548-9D7F-1D632811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FOPP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6E5879-B575-504B-9AEC-6EC61439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209919"/>
            <a:ext cx="685800" cy="685800"/>
          </a:xfrm>
        </p:spPr>
        <p:txBody>
          <a:bodyPr/>
          <a:lstStyle/>
          <a:p>
            <a:fld id="{7BE69E03-4804-4553-A1EC-F089884EF50F}" type="slidenum">
              <a:rPr lang="en-US" smtClean="0"/>
              <a:t>32</a:t>
            </a:fld>
            <a:endParaRPr lang="en-US" dirty="0"/>
          </a:p>
        </p:txBody>
      </p:sp>
      <p:pic>
        <p:nvPicPr>
          <p:cNvPr id="4" name="Imagen 3" descr="Imagen que contiene Tabla&#10;&#10;Descripción generada automáticamente">
            <a:extLst>
              <a:ext uri="{FF2B5EF4-FFF2-40B4-BE49-F238E27FC236}">
                <a16:creationId xmlns:a16="http://schemas.microsoft.com/office/drawing/2014/main" id="{F8A70F9F-7DFD-7442-B5E1-375952E46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0"/>
            <a:ext cx="10156952" cy="639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42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6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9558</TotalTime>
  <Words>2809</Words>
  <Application>Microsoft Macintosh PowerPoint</Application>
  <PresentationFormat>Panorámica</PresentationFormat>
  <Paragraphs>250</Paragraphs>
  <Slides>32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Arial</vt:lpstr>
      <vt:lpstr>Calibri</vt:lpstr>
      <vt:lpstr>Dante (Headings)2</vt:lpstr>
      <vt:lpstr>Helvetica Neue Medium</vt:lpstr>
      <vt:lpstr>Univers</vt:lpstr>
      <vt:lpstr>Univers Light</vt:lpstr>
      <vt:lpstr>Wingdings 2</vt:lpstr>
      <vt:lpstr>OffsetVTI</vt:lpstr>
      <vt:lpstr>TEMA 1 EL SER HUMANO</vt:lpstr>
      <vt:lpstr>ÍNDICE</vt:lpstr>
      <vt:lpstr>1. EL CONOCIMIENTO DEL SER HUMANO</vt:lpstr>
      <vt:lpstr>2. NEUROCIENCIA Y CONDUCTA</vt:lpstr>
      <vt:lpstr>Presentación de PowerPoint</vt:lpstr>
      <vt:lpstr>Presentación de PowerPoint</vt:lpstr>
      <vt:lpstr>Presentación de PowerPoint</vt:lpstr>
      <vt:lpstr>3. COGNICIÓN: EL ARTE DE PENSAR</vt:lpstr>
      <vt:lpstr>4. BIENESTAR Y HÁBITOS SALUDABLES</vt:lpstr>
      <vt:lpstr>Presentación de PowerPoint</vt:lpstr>
      <vt:lpstr>Presentación de PowerPoint</vt:lpstr>
      <vt:lpstr>5. CIRCUITOS DE RECOMPENSA Y SU RELACIÓN CON LAS ADICCIONES</vt:lpstr>
      <vt:lpstr>5. CIRCUITOS DE RECOMPENSA Y SU RELACIÓN CON LAS ADICCIONES</vt:lpstr>
      <vt:lpstr>5. CIRCUITOS DE RECOMPENSA Y SU RELACIÓN CON LAS ADICCIONES</vt:lpstr>
      <vt:lpstr>Presentación de PowerPoint</vt:lpstr>
      <vt:lpstr>6. EFECTOS NEGATIVOS DEL CONSUMO DE DROGAS Y ADICCIONES</vt:lpstr>
      <vt:lpstr>6. EFECTOS NEGATIVOS DEL CONSUMO DE DROGAS Y ADICCIONES</vt:lpstr>
      <vt:lpstr>6. EFECTOS NEGATIVOS DEL CONSUMO DE DROGAS Y ADICCIONES</vt:lpstr>
      <vt:lpstr>6. EFECTOS NEGATIVOS DEL CONSUMO DE DROGAS Y ADICCIONES</vt:lpstr>
      <vt:lpstr>6. EFECTOS NEGATIVOS DEL CONSUMO DE DROGAS Y ADICCIONES</vt:lpstr>
      <vt:lpstr>7. CONOCIMIENTO DE LOS FACTORES DE RIESGO RELACIONADO CON EL CONSUMO DE DROGAS ADICTIVAS.</vt:lpstr>
      <vt:lpstr>7. CONOCIMIENTO DE LOS FACTORES DE RIESGO RELACIONADO CON EL CONSUMO DE DROGAS ADICTIVAS.</vt:lpstr>
      <vt:lpstr>7. CONOCIMIENTO DE LOS FACTORES DE RIESGO RELACIONADO CON EL CONSUMO DE DROGAS ADICTIVAS.</vt:lpstr>
      <vt:lpstr>8. LA ADOLESCENCIA</vt:lpstr>
      <vt:lpstr>8. LA ADOLESCENCIA</vt:lpstr>
      <vt:lpstr>8. LA ADOLESCENCIA</vt:lpstr>
      <vt:lpstr>8. LA ADOLESCENCIA</vt:lpstr>
      <vt:lpstr>9. DESARROLLO DE LA PERSONALIDAD DURANTE LA ADOLESCENCIA 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 EL SER HUMANO</dc:title>
  <dc:creator>Jorge Martínez Olloqui</dc:creator>
  <cp:lastModifiedBy>Jorge Martínez Olloqui</cp:lastModifiedBy>
  <cp:revision>24</cp:revision>
  <dcterms:created xsi:type="dcterms:W3CDTF">2025-09-16T09:42:37Z</dcterms:created>
  <dcterms:modified xsi:type="dcterms:W3CDTF">2025-10-01T08:02:13Z</dcterms:modified>
</cp:coreProperties>
</file>