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notesMasterIdLst>
    <p:notesMasterId r:id="rId21"/>
  </p:notesMasterIdLst>
  <p:sldIdLst>
    <p:sldId id="256" r:id="rId2"/>
    <p:sldId id="257" r:id="rId3"/>
    <p:sldId id="258" r:id="rId4"/>
    <p:sldId id="316" r:id="rId5"/>
    <p:sldId id="259" r:id="rId6"/>
    <p:sldId id="289" r:id="rId7"/>
    <p:sldId id="317" r:id="rId8"/>
    <p:sldId id="264" r:id="rId9"/>
    <p:sldId id="318" r:id="rId10"/>
    <p:sldId id="290" r:id="rId11"/>
    <p:sldId id="319" r:id="rId12"/>
    <p:sldId id="265" r:id="rId13"/>
    <p:sldId id="320" r:id="rId14"/>
    <p:sldId id="321" r:id="rId15"/>
    <p:sldId id="294" r:id="rId16"/>
    <p:sldId id="322" r:id="rId17"/>
    <p:sldId id="323" r:id="rId18"/>
    <p:sldId id="315" r:id="rId19"/>
    <p:sldId id="324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87"/>
  </p:normalViewPr>
  <p:slideViewPr>
    <p:cSldViewPr snapToGrid="0" snapToObjects="1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B35A8-9A2C-3B48-AF7B-88C56AE8C9BD}" type="datetimeFigureOut">
              <a:rPr lang="es-ES" smtClean="0"/>
              <a:t>17/11/25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25213-FC62-0648-91E0-4B9E75345C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88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0B8E-A176-49F2-A3C1-FEDA0200170B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6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9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292D-4609-4E55-92E3-C12C6A1234E8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0E29-2C79-4A2A-B61C-A21B8362A50A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7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0177-5432-41AC-9593-8EC96BFF4F82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9A7B-B2F1-41A3-B969-4E25F618B967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98B79-F222-4FD1-8713-07459E1B5004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7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630FD-0818-4065-B5FE-410552D9B1BC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4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D289-0EBF-40C7-B6E8-60285281F180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A49D-4A7C-4944-9802-8EE0B5A6CEDD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88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9DDD-3B11-4150-8B39-3662C10D8BF9}" type="datetime2">
              <a:rPr lang="en-US" smtClean="0"/>
              <a:t>Monday, November 17,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3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4CDC665-7415-4DAF-AE09-B9BBC1907393}" type="datetime2">
              <a:rPr lang="en-US" smtClean="0"/>
              <a:t>Monday, November 17, 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7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64" r:id="rId6"/>
    <p:sldLayoutId id="2147483759" r:id="rId7"/>
    <p:sldLayoutId id="2147483760" r:id="rId8"/>
    <p:sldLayoutId id="2147483761" r:id="rId9"/>
    <p:sldLayoutId id="2147483763" r:id="rId10"/>
    <p:sldLayoutId id="2147483762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2D5F2B-0572-EE48-BA37-02C82FE49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1312" y="118494"/>
            <a:ext cx="5737287" cy="3196206"/>
          </a:xfrm>
        </p:spPr>
        <p:txBody>
          <a:bodyPr anchor="b">
            <a:normAutofit/>
          </a:bodyPr>
          <a:lstStyle/>
          <a:p>
            <a:pPr algn="l"/>
            <a:r>
              <a:rPr lang="es-ES" sz="4800" b="1" dirty="0"/>
              <a:t>TEMA 3</a:t>
            </a:r>
            <a:br>
              <a:rPr lang="es-ES" sz="4800" b="1" dirty="0"/>
            </a:br>
            <a:r>
              <a:rPr lang="es-ES" sz="4800" b="1" dirty="0"/>
              <a:t>APRENDIZAJE Y TÉCNICAS DE ESTUDIO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92F31-97C7-C64B-BC9B-222FA40F7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476" y="3218792"/>
            <a:ext cx="5353877" cy="296760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2200" dirty="0"/>
              <a:t>Profesora: Laura Busto Callejo</a:t>
            </a:r>
          </a:p>
          <a:p>
            <a:pPr algn="l"/>
            <a:r>
              <a:rPr lang="es-ES" sz="2200" dirty="0"/>
              <a:t>Asignatura: Formación y Orientación Personal y Profesional (FOPP)</a:t>
            </a:r>
          </a:p>
          <a:p>
            <a:pPr algn="l"/>
            <a:r>
              <a:rPr lang="es-ES" sz="2200" dirty="0"/>
              <a:t>Tipo de materia: Optativa</a:t>
            </a:r>
          </a:p>
          <a:p>
            <a:pPr algn="l"/>
            <a:r>
              <a:rPr lang="es-ES" sz="2200" dirty="0"/>
              <a:t>Centro: IES Vía de La Plata</a:t>
            </a:r>
          </a:p>
          <a:p>
            <a:pPr algn="l"/>
            <a:r>
              <a:rPr lang="es-ES" sz="2200" dirty="0"/>
              <a:t>Nivel: 4º ESO</a:t>
            </a:r>
          </a:p>
          <a:p>
            <a:pPr algn="l"/>
            <a:r>
              <a:rPr lang="es-ES" sz="2200" dirty="0"/>
              <a:t>Curso: 25-26</a:t>
            </a:r>
          </a:p>
          <a:p>
            <a:pPr algn="l"/>
            <a:endParaRPr lang="es-ES" sz="2200" dirty="0"/>
          </a:p>
        </p:txBody>
      </p:sp>
      <p:pic>
        <p:nvPicPr>
          <p:cNvPr id="4" name="Picture 3" descr="Patrones de hojas coloridos">
            <a:extLst>
              <a:ext uri="{FF2B5EF4-FFF2-40B4-BE49-F238E27FC236}">
                <a16:creationId xmlns:a16="http://schemas.microsoft.com/office/drawing/2014/main" id="{8CE56F3A-7795-EB89-EC01-20F41856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00" r="22001" b="1"/>
          <a:stretch>
            <a:fillRect/>
          </a:stretch>
        </p:blipFill>
        <p:spPr>
          <a:xfrm>
            <a:off x="-6472" y="10"/>
            <a:ext cx="5486394" cy="68579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ECA7A1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ECA7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CA7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253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81B28-F409-AD42-9F36-F94E6FD9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116" y="525828"/>
            <a:ext cx="9826752" cy="1325563"/>
          </a:xfrm>
        </p:spPr>
        <p:txBody>
          <a:bodyPr/>
          <a:lstStyle/>
          <a:p>
            <a:pPr algn="ctr"/>
            <a:r>
              <a:rPr lang="es-ES" b="1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63E442-D3D8-944A-B376-D33CA6EC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116" y="1484897"/>
            <a:ext cx="9826752" cy="451186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s-ES" dirty="0"/>
              <a:t>¿Cómo mejorar en los estudios?: técnicas de estudio</a:t>
            </a:r>
          </a:p>
          <a:p>
            <a:pPr marL="457200" indent="-457200">
              <a:buAutoNum type="arabicPeriod"/>
            </a:pPr>
            <a:r>
              <a:rPr lang="es-ES" dirty="0"/>
              <a:t>Técnicas para aumentar la motivación en el estudio</a:t>
            </a:r>
          </a:p>
          <a:p>
            <a:pPr marL="457200" indent="-457200">
              <a:buAutoNum type="arabicPeriod"/>
            </a:pPr>
            <a:r>
              <a:rPr lang="es-ES" dirty="0"/>
              <a:t>Técnicas de planificación y organización del estudio</a:t>
            </a:r>
          </a:p>
          <a:p>
            <a:pPr marL="457200" indent="-457200">
              <a:buAutoNum type="arabicPeriod"/>
            </a:pPr>
            <a:r>
              <a:rPr lang="es-ES" dirty="0"/>
              <a:t>Técnicas de estudio para mejorar la concentración</a:t>
            </a:r>
          </a:p>
          <a:p>
            <a:pPr marL="457200" indent="-457200">
              <a:buAutoNum type="arabicPeriod"/>
            </a:pPr>
            <a:r>
              <a:rPr lang="es-ES" dirty="0"/>
              <a:t>Técnicas de estudio para comprender la información</a:t>
            </a:r>
          </a:p>
          <a:p>
            <a:pPr marL="457200" indent="-457200">
              <a:buAutoNum type="arabicPeriod"/>
            </a:pPr>
            <a:r>
              <a:rPr lang="es-ES" dirty="0"/>
              <a:t>Técnicas de estudio para memorizar</a:t>
            </a:r>
          </a:p>
          <a:p>
            <a:pPr marL="457200" indent="-457200">
              <a:buAutoNum type="arabicPeriod"/>
            </a:pPr>
            <a:r>
              <a:rPr lang="es-ES" dirty="0"/>
              <a:t>Preparación de exámenes</a:t>
            </a:r>
          </a:p>
          <a:p>
            <a:pPr marL="457200" indent="-457200">
              <a:buAutoNum type="arabicPeriod"/>
            </a:pPr>
            <a:r>
              <a:rPr lang="es-ES" dirty="0"/>
              <a:t>Aprendizaje formal e informal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31E9FC-F7EB-E644-8D39-086801E0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3279B-28FC-F942-B1E8-B37CBBBCF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09AD0-8A7D-0C47-991F-4B25754D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611" y="-18288"/>
            <a:ext cx="10040537" cy="1325563"/>
          </a:xfrm>
        </p:spPr>
        <p:txBody>
          <a:bodyPr>
            <a:noAutofit/>
          </a:bodyPr>
          <a:lstStyle/>
          <a:p>
            <a:r>
              <a:rPr lang="es-ES" sz="3600" b="1" dirty="0"/>
              <a:t>1. ¿CÓMO MEJORAR EN LOS ESTUDIOS? TÉCNICAS DE ESTUDIO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F5AD87-CED1-084B-87AC-2DCBCCEE1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1137590"/>
            <a:ext cx="10040537" cy="4206383"/>
          </a:xfrm>
        </p:spPr>
        <p:txBody>
          <a:bodyPr>
            <a:normAutofit/>
          </a:bodyPr>
          <a:lstStyle/>
          <a:p>
            <a:r>
              <a:rPr lang="es-ES" sz="1800" b="1" dirty="0"/>
              <a:t>LAS TÉCNICAS DE ESTUDIO</a:t>
            </a:r>
          </a:p>
          <a:p>
            <a:pPr marL="0" indent="0">
              <a:buNone/>
            </a:pPr>
            <a:r>
              <a:rPr lang="es-ES" sz="1800" dirty="0"/>
              <a:t>Estrategias o herramientas que facilitan el proceso </a:t>
            </a:r>
            <a:r>
              <a:rPr lang="es-ES" sz="1800"/>
              <a:t>de estudio </a:t>
            </a:r>
            <a:r>
              <a:rPr lang="es-ES" sz="1800" dirty="0"/>
              <a:t>en las diferentes fases que conforman el proceso de aprendizaje: atención, motivación y memoria.</a:t>
            </a:r>
          </a:p>
          <a:p>
            <a:r>
              <a:rPr lang="es-ES" sz="1800" b="1" dirty="0"/>
              <a:t>CATEGORÍAS DE TÉCNICAS DE ESTUDIO</a:t>
            </a:r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4EB2A-8F46-F048-A431-4CA5B275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8522B1-DE8A-2C4D-B7CE-B1892C9AA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3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F548EB-C681-AA4C-A97E-E61E51890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116" y="2561870"/>
            <a:ext cx="9949526" cy="381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4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09AD0-8A7D-0C47-991F-4B25754D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611" y="-18288"/>
            <a:ext cx="10040537" cy="1325563"/>
          </a:xfrm>
        </p:spPr>
        <p:txBody>
          <a:bodyPr>
            <a:noAutofit/>
          </a:bodyPr>
          <a:lstStyle/>
          <a:p>
            <a:r>
              <a:rPr lang="es-ES" sz="3600" b="1" dirty="0"/>
              <a:t>1. ¿CÓMO MEJORAR EN LOS ESTUDIOS? TÉCNICAS DE ESTUDIO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4EB2A-8F46-F048-A431-4CA5B275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8522B1-DE8A-2C4D-B7CE-B1892C9AA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4</a:t>
            </a:fld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DA6751A-5FF6-054B-85A5-6BDA5E705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611" y="1228407"/>
            <a:ext cx="10729388" cy="509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176" y="0"/>
            <a:ext cx="10068976" cy="1618488"/>
          </a:xfrm>
        </p:spPr>
        <p:txBody>
          <a:bodyPr>
            <a:normAutofit/>
          </a:bodyPr>
          <a:lstStyle/>
          <a:p>
            <a:r>
              <a:rPr lang="es-ES" sz="3600" b="1" dirty="0"/>
              <a:t>2. TÉCNICAS PARA AUMENTAR LA MOTIVACIÓN EN EL ESTUDIO </a:t>
            </a:r>
            <a:br>
              <a:rPr lang="es-ES" sz="3600" dirty="0"/>
            </a:br>
            <a:endParaRPr lang="es-ES" sz="3600" b="1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5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463592-BAA9-954F-8FBA-12B5F37F8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176" y="1019937"/>
            <a:ext cx="10754776" cy="533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69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18288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3. TÉCNICAS DE PLANIFICACIÓN Y ORGANIZACIÓN DEL ESTUDIO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6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61D7F3-3DBB-F846-BF75-BA74FADA5330}"/>
              </a:ext>
            </a:extLst>
          </p:cNvPr>
          <p:cNvSpPr txBox="1"/>
          <p:nvPr/>
        </p:nvSpPr>
        <p:spPr>
          <a:xfrm>
            <a:off x="1562986" y="1122609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TÉCNICAS DE PLANIFICACIÓN Y ORGANIZACIÓN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C657DC80-5F12-EA44-9A3A-72A3F4733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986" y="1596339"/>
            <a:ext cx="10040537" cy="851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Aquellas que nos ayudan a gestionar nuestro tiempo de estudio para obtener un mayor rendimiento y conseguir nuestros objetivos.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96D3E3E-6526-5A41-A73E-CEFADD07D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617" y="2236102"/>
            <a:ext cx="10040536" cy="403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0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18288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3. TÉCNICAS DE PLANIFICACIÓN Y ORGANIZACIÓN DEL ESTUDIO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7</a:t>
            </a:fld>
            <a:endParaRPr lang="en-U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2818334-1DAB-9745-B440-D47B32C83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660" y="1381829"/>
            <a:ext cx="10046492" cy="419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54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152438"/>
            <a:ext cx="10068976" cy="1553456"/>
          </a:xfrm>
        </p:spPr>
        <p:txBody>
          <a:bodyPr>
            <a:normAutofit/>
          </a:bodyPr>
          <a:lstStyle/>
          <a:p>
            <a:r>
              <a:rPr lang="es-ES" sz="3600" b="1" dirty="0"/>
              <a:t>4. TÉCNICAS DE ESTUDIO PARA MEJORAR LA CONCENTRACIÓN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8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EE41E8-C51C-A041-ABBC-5360FECBE9A6}"/>
              </a:ext>
            </a:extLst>
          </p:cNvPr>
          <p:cNvSpPr txBox="1"/>
          <p:nvPr/>
        </p:nvSpPr>
        <p:spPr>
          <a:xfrm>
            <a:off x="1524000" y="1391598"/>
            <a:ext cx="990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Aquellas que nos ayudan a enfocarnos en una tarea eliminando las distracciones. Esto nos permitirá estudiar de manera más efectiva.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320177-5479-3A40-A323-3E6790CEFD98}"/>
              </a:ext>
            </a:extLst>
          </p:cNvPr>
          <p:cNvSpPr txBox="1"/>
          <p:nvPr/>
        </p:nvSpPr>
        <p:spPr>
          <a:xfrm>
            <a:off x="1524000" y="1070867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TÉCNICAS DE CONCENTRACIÓN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4CE3788-F32C-9245-B4F9-270F7095E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09" y="2037928"/>
            <a:ext cx="7646515" cy="417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5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152438"/>
            <a:ext cx="10068976" cy="1553456"/>
          </a:xfrm>
        </p:spPr>
        <p:txBody>
          <a:bodyPr>
            <a:normAutofit/>
          </a:bodyPr>
          <a:lstStyle/>
          <a:p>
            <a:r>
              <a:rPr lang="es-ES" sz="3600" b="1" dirty="0"/>
              <a:t>4. TÉCNICAS DE ESTUDIO PARA MEJORAR LA CONCENTRACIÓN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9</a:t>
            </a:fld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320177-5479-3A40-A323-3E6790CEFD98}"/>
              </a:ext>
            </a:extLst>
          </p:cNvPr>
          <p:cNvSpPr txBox="1"/>
          <p:nvPr/>
        </p:nvSpPr>
        <p:spPr>
          <a:xfrm>
            <a:off x="1524000" y="1070867"/>
            <a:ext cx="6103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¿CÓMO CREAR UN BUEN AMBIENTE DE ESTUDIO? CONSEJOS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B061B7-BEFE-F741-9DDB-37C96576B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3"/>
          <a:stretch/>
        </p:blipFill>
        <p:spPr>
          <a:xfrm>
            <a:off x="3274829" y="1539101"/>
            <a:ext cx="8183104" cy="46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38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5. TÉCNICAS DE ESTUDIO PARA COMPRENDER LA INFORMACIÓN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10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A384CE4-B883-9545-BE88-5CF08D0981FA}"/>
              </a:ext>
            </a:extLst>
          </p:cNvPr>
          <p:cNvSpPr txBox="1"/>
          <p:nvPr/>
        </p:nvSpPr>
        <p:spPr>
          <a:xfrm>
            <a:off x="1523999" y="1070867"/>
            <a:ext cx="7407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TÉCNICAS DE ESTUDIO PARA COMPRENDER LA INFORMACIÓN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9B87BED-45AD-B043-90C1-31E09499A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440199"/>
            <a:ext cx="10040537" cy="8518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1800" dirty="0"/>
              <a:t>Aquellas que van más allá de una simple lectura y memorización, si no que buscan asimilar la información facilitando que los conocimientos puedan ser aplicados al mundo real.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24B166-CDC5-A147-8DD3-D7CF162C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73" y="2292034"/>
            <a:ext cx="9706079" cy="376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02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5. TÉCNICAS DE ESTUDIO PARA COMPRENDER LA INFORMACIÓN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11</a:t>
            </a:fld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5C42625-5834-7748-8534-6AB190052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03" y="1026277"/>
            <a:ext cx="10763297" cy="532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2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6. TÉCNICAS DE ESTUDIO PARA MEMORIZAR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12</a:t>
            </a:fld>
            <a:endParaRPr lang="en-US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D1C21FB-BF0B-1649-905D-6F2CFAB0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738607"/>
            <a:ext cx="10040537" cy="898807"/>
          </a:xfrm>
        </p:spPr>
        <p:txBody>
          <a:bodyPr>
            <a:normAutofit/>
          </a:bodyPr>
          <a:lstStyle/>
          <a:p>
            <a:r>
              <a:rPr lang="es-ES" sz="1800" b="1" dirty="0"/>
              <a:t>TÉCNICAS DE ESTUDIO PARA MEMORIZAR</a:t>
            </a:r>
          </a:p>
          <a:p>
            <a:pPr marL="0" indent="0">
              <a:buNone/>
            </a:pPr>
            <a:r>
              <a:rPr lang="es-ES" sz="1800" dirty="0"/>
              <a:t>Aquellas que nos ayudan a recordar la información cuando sea necesario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B0C000-039C-A24F-9E10-AF28BA703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63" y="1676611"/>
            <a:ext cx="10729389" cy="415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6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6. TÉCNICAS DE ESTUDIO PARA MEMORIZAR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13</a:t>
            </a:fld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310FF8-827D-D84B-90E5-2F576968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10" y="781649"/>
            <a:ext cx="10703442" cy="543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8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6. TÉCNICAS DE ESTUDIO PARA MEMORIZAR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14</a:t>
            </a:fld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565CAA-12B5-CD43-AE24-EB8BEBAC5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7" y="873021"/>
            <a:ext cx="10756605" cy="532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75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7. PREPARACIÓN DE EXÁMENES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15</a:t>
            </a:fld>
            <a:endParaRPr lang="en-US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D1C21FB-BF0B-1649-905D-6F2CFAB0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738606"/>
            <a:ext cx="10040541" cy="473506"/>
          </a:xfrm>
        </p:spPr>
        <p:txBody>
          <a:bodyPr>
            <a:normAutofit/>
          </a:bodyPr>
          <a:lstStyle/>
          <a:p>
            <a:r>
              <a:rPr lang="es-ES" sz="1800" b="1" dirty="0"/>
              <a:t>CONSEJOS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513882-BFD0-3948-BA52-B793DF311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63" y="1212112"/>
            <a:ext cx="10729389" cy="413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1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7. PREPARACIÓN DE EXÁMENES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16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7C27E6B-5315-DB4D-A92D-47F7C949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58" y="740348"/>
            <a:ext cx="10703442" cy="537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48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7. PREPARACIÓN DE EXÁMENES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17</a:t>
            </a:fld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028047-D458-3A4C-A0A9-B274CA9DD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084" y="867927"/>
            <a:ext cx="10026068" cy="48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3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8. APRENDIZAJE FORMAL E INFORMAL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18</a:t>
            </a:fld>
            <a:endParaRPr lang="en-US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D1C21FB-BF0B-1649-905D-6F2CFAB0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738606"/>
            <a:ext cx="10040541" cy="1325563"/>
          </a:xfrm>
        </p:spPr>
        <p:txBody>
          <a:bodyPr>
            <a:normAutofit/>
          </a:bodyPr>
          <a:lstStyle/>
          <a:p>
            <a:r>
              <a:rPr lang="es-ES" sz="1800" b="1" dirty="0"/>
              <a:t>EL APRENDIZAJE FORMAL</a:t>
            </a:r>
          </a:p>
          <a:p>
            <a:pPr marL="0" indent="0">
              <a:buNone/>
            </a:pPr>
            <a:r>
              <a:rPr lang="es-ES" sz="1800" dirty="0"/>
              <a:t>Es aquel que se desarrolla en un entorno educativo oficial como escuelas, colegios, universidades,… y que está diseñado para alcanzar unos objetivos de aprendizaje.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665926-935C-974A-959F-F0179836A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587" y="1872977"/>
            <a:ext cx="9962587" cy="366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33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8. APRENDIZAJE FORMAL E INFORMAL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19</a:t>
            </a:fld>
            <a:endParaRPr lang="en-US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D1C21FB-BF0B-1649-905D-6F2CFAB00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738606"/>
            <a:ext cx="10040541" cy="1070316"/>
          </a:xfrm>
        </p:spPr>
        <p:txBody>
          <a:bodyPr>
            <a:normAutofit/>
          </a:bodyPr>
          <a:lstStyle/>
          <a:p>
            <a:r>
              <a:rPr lang="es-ES" sz="1800" b="1" dirty="0"/>
              <a:t>EL APRENDIZAJE INFORMAL</a:t>
            </a:r>
          </a:p>
          <a:p>
            <a:pPr marL="0" indent="0">
              <a:buNone/>
            </a:pPr>
            <a:r>
              <a:rPr lang="es-ES" sz="1800" dirty="0"/>
              <a:t>Es aquel que ocurre de manera natural a lo largo de la vida diaria y fuera del entorno educativo tradicional.</a:t>
            </a:r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332A7C-E173-9C43-A7A9-720D7E5A7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611" y="1880016"/>
            <a:ext cx="9981358" cy="382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53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6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9782</TotalTime>
  <Words>472</Words>
  <Application>Microsoft Macintosh PowerPoint</Application>
  <PresentationFormat>Panorámica</PresentationFormat>
  <Paragraphs>86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Calibri</vt:lpstr>
      <vt:lpstr>Dante (Headings)2</vt:lpstr>
      <vt:lpstr>Helvetica Neue Medium</vt:lpstr>
      <vt:lpstr>Univers</vt:lpstr>
      <vt:lpstr>Univers Light</vt:lpstr>
      <vt:lpstr>Wingdings 2</vt:lpstr>
      <vt:lpstr>OffsetVTI</vt:lpstr>
      <vt:lpstr>TEMA 3 APRENDIZAJE Y TÉCNICAS DE ESTUDIO</vt:lpstr>
      <vt:lpstr>ÍNDICE</vt:lpstr>
      <vt:lpstr>1. ¿CÓMO MEJORAR EN LOS ESTUDIOS? TÉCNICAS DE ESTUDIO</vt:lpstr>
      <vt:lpstr>1. ¿CÓMO MEJORAR EN LOS ESTUDIOS? TÉCNICAS DE ESTUDIO</vt:lpstr>
      <vt:lpstr>2. TÉCNICAS PARA AUMENTAR LA MOTIVACIÓN EN EL ESTUDIO  </vt:lpstr>
      <vt:lpstr>3. TÉCNICAS DE PLANIFICACIÓN Y ORGANIZACIÓN DEL ESTUDIO</vt:lpstr>
      <vt:lpstr>3. TÉCNICAS DE PLANIFICACIÓN Y ORGANIZACIÓN DEL ESTUDIO</vt:lpstr>
      <vt:lpstr>4. TÉCNICAS DE ESTUDIO PARA MEJORAR LA CONCENTRACIÓN</vt:lpstr>
      <vt:lpstr>4. TÉCNICAS DE ESTUDIO PARA MEJORAR LA CONCENTRACIÓN</vt:lpstr>
      <vt:lpstr>5. TÉCNICAS DE ESTUDIO PARA COMPRENDER LA INFORMACIÓN</vt:lpstr>
      <vt:lpstr>5. TÉCNICAS DE ESTUDIO PARA COMPRENDER LA INFORMACIÓN</vt:lpstr>
      <vt:lpstr>6. TÉCNICAS DE ESTUDIO PARA MEMORIZAR</vt:lpstr>
      <vt:lpstr>6. TÉCNICAS DE ESTUDIO PARA MEMORIZAR</vt:lpstr>
      <vt:lpstr>6. TÉCNICAS DE ESTUDIO PARA MEMORIZAR</vt:lpstr>
      <vt:lpstr>7. PREPARACIÓN DE EXÁMENES</vt:lpstr>
      <vt:lpstr>7. PREPARACIÓN DE EXÁMENES</vt:lpstr>
      <vt:lpstr>7. PREPARACIÓN DE EXÁMENES</vt:lpstr>
      <vt:lpstr>8. APRENDIZAJE FORMAL E INFORMAL</vt:lpstr>
      <vt:lpstr>8. APRENDIZAJE FORMAL E INFORMAL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EL SER HUMANO</dc:title>
  <dc:creator>Jorge Martínez Olloqui</dc:creator>
  <cp:lastModifiedBy>Jorge Martínez Olloqui</cp:lastModifiedBy>
  <cp:revision>43</cp:revision>
  <dcterms:created xsi:type="dcterms:W3CDTF">2025-09-16T09:42:37Z</dcterms:created>
  <dcterms:modified xsi:type="dcterms:W3CDTF">2025-11-17T07:55:26Z</dcterms:modified>
</cp:coreProperties>
</file>